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4"/>
  </p:notesMasterIdLst>
  <p:sldIdLst>
    <p:sldId id="256" r:id="rId2"/>
    <p:sldId id="336" r:id="rId3"/>
    <p:sldId id="337" r:id="rId4"/>
    <p:sldId id="297" r:id="rId5"/>
    <p:sldId id="298" r:id="rId6"/>
    <p:sldId id="299" r:id="rId7"/>
    <p:sldId id="300" r:id="rId8"/>
    <p:sldId id="301" r:id="rId9"/>
    <p:sldId id="302" r:id="rId10"/>
    <p:sldId id="303" r:id="rId11"/>
    <p:sldId id="304" r:id="rId12"/>
    <p:sldId id="305" r:id="rId13"/>
    <p:sldId id="306" r:id="rId14"/>
    <p:sldId id="307" r:id="rId15"/>
    <p:sldId id="308" r:id="rId16"/>
    <p:sldId id="309" r:id="rId17"/>
    <p:sldId id="312" r:id="rId18"/>
    <p:sldId id="311" r:id="rId19"/>
    <p:sldId id="310" r:id="rId20"/>
    <p:sldId id="313" r:id="rId21"/>
    <p:sldId id="314" r:id="rId22"/>
    <p:sldId id="315" r:id="rId23"/>
    <p:sldId id="316" r:id="rId24"/>
    <p:sldId id="317" r:id="rId25"/>
    <p:sldId id="318" r:id="rId26"/>
    <p:sldId id="333" r:id="rId27"/>
    <p:sldId id="319" r:id="rId28"/>
    <p:sldId id="320" r:id="rId29"/>
    <p:sldId id="321" r:id="rId30"/>
    <p:sldId id="322" r:id="rId31"/>
    <p:sldId id="323" r:id="rId32"/>
    <p:sldId id="334" r:id="rId33"/>
    <p:sldId id="335" r:id="rId34"/>
    <p:sldId id="324" r:id="rId35"/>
    <p:sldId id="325" r:id="rId36"/>
    <p:sldId id="332" r:id="rId37"/>
    <p:sldId id="331" r:id="rId38"/>
    <p:sldId id="330" r:id="rId39"/>
    <p:sldId id="326" r:id="rId40"/>
    <p:sldId id="327" r:id="rId41"/>
    <p:sldId id="328" r:id="rId42"/>
    <p:sldId id="329" r:id="rId43"/>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C04E78-722C-40A0-B9F9-F303FB9A4C42}" v="11" dt="2024-06-18T08:56:09.3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64" autoAdjust="0"/>
    <p:restoredTop sz="96276"/>
  </p:normalViewPr>
  <p:slideViewPr>
    <p:cSldViewPr snapToGrid="0">
      <p:cViewPr varScale="1">
        <p:scale>
          <a:sx n="119" d="100"/>
          <a:sy n="119" d="100"/>
        </p:scale>
        <p:origin x="276"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ian dreist" userId="d6e2107c2f901bbe" providerId="LiveId" clId="{76C04E78-722C-40A0-B9F9-F303FB9A4C42}"/>
    <pc:docChg chg="custSel modSld">
      <pc:chgData name="christian dreist" userId="d6e2107c2f901bbe" providerId="LiveId" clId="{76C04E78-722C-40A0-B9F9-F303FB9A4C42}" dt="2024-06-18T08:56:09.396" v="28" actId="20577"/>
      <pc:docMkLst>
        <pc:docMk/>
      </pc:docMkLst>
      <pc:sldChg chg="modSp">
        <pc:chgData name="christian dreist" userId="d6e2107c2f901bbe" providerId="LiveId" clId="{76C04E78-722C-40A0-B9F9-F303FB9A4C42}" dt="2024-06-18T08:56:09.396" v="28" actId="20577"/>
        <pc:sldMkLst>
          <pc:docMk/>
          <pc:sldMk cId="4198419727" sldId="335"/>
        </pc:sldMkLst>
        <pc:spChg chg="mod">
          <ac:chgData name="christian dreist" userId="d6e2107c2f901bbe" providerId="LiveId" clId="{76C04E78-722C-40A0-B9F9-F303FB9A4C42}" dt="2024-06-18T08:56:09.396" v="28" actId="20577"/>
          <ac:spMkLst>
            <pc:docMk/>
            <pc:sldMk cId="4198419727" sldId="335"/>
            <ac:spMk id="4" creationId="{2A8AD75E-C9BC-5739-FFB8-BA26FF2F8ED1}"/>
          </ac:spMkLst>
        </pc:spChg>
      </pc:sldChg>
      <pc:sldChg chg="modSp mod modAnim">
        <pc:chgData name="christian dreist" userId="d6e2107c2f901bbe" providerId="LiveId" clId="{76C04E78-722C-40A0-B9F9-F303FB9A4C42}" dt="2024-06-18T08:46:26.259" v="21" actId="207"/>
        <pc:sldMkLst>
          <pc:docMk/>
          <pc:sldMk cId="3886581401" sldId="337"/>
        </pc:sldMkLst>
        <pc:spChg chg="mod">
          <ac:chgData name="christian dreist" userId="d6e2107c2f901bbe" providerId="LiveId" clId="{76C04E78-722C-40A0-B9F9-F303FB9A4C42}" dt="2024-06-18T08:46:26.259" v="21" actId="207"/>
          <ac:spMkLst>
            <pc:docMk/>
            <pc:sldMk cId="3886581401" sldId="337"/>
            <ac:spMk id="7" creationId="{531E5BC4-C45E-558F-69A1-E8326D74E039}"/>
          </ac:spMkLst>
        </pc:spChg>
        <pc:spChg chg="mod">
          <ac:chgData name="christian dreist" userId="d6e2107c2f901bbe" providerId="LiveId" clId="{76C04E78-722C-40A0-B9F9-F303FB9A4C42}" dt="2024-06-18T08:45:40.860" v="17" actId="6549"/>
          <ac:spMkLst>
            <pc:docMk/>
            <pc:sldMk cId="3886581401" sldId="337"/>
            <ac:spMk id="8" creationId="{A6870CF8-C288-B106-6093-8D2CDF5AC84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BF515F-D276-4CCA-A988-4C95E19277A4}" type="datetimeFigureOut">
              <a:rPr lang="en-US" smtClean="0"/>
              <a:t>6/18/2024</a:t>
            </a:fld>
            <a:endParaRPr lang="en-US"/>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4D4568-D9F9-4244-9909-2E5782700F00}" type="slidenum">
              <a:rPr lang="en-US" smtClean="0"/>
              <a:t>‹nr.›</a:t>
            </a:fld>
            <a:endParaRPr lang="en-US"/>
          </a:p>
        </p:txBody>
      </p:sp>
    </p:spTree>
    <p:extLst>
      <p:ext uri="{BB962C8B-B14F-4D97-AF65-F5344CB8AC3E}">
        <p14:creationId xmlns:p14="http://schemas.microsoft.com/office/powerpoint/2010/main" val="1725626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BDEF63-71EA-4955-8847-F4C91C94EE6E}"/>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endParaRPr lang="en-US"/>
          </a:p>
        </p:txBody>
      </p:sp>
      <p:sp>
        <p:nvSpPr>
          <p:cNvPr id="3" name="Undertitel 2">
            <a:extLst>
              <a:ext uri="{FF2B5EF4-FFF2-40B4-BE49-F238E27FC236}">
                <a16:creationId xmlns:a16="http://schemas.microsoft.com/office/drawing/2014/main" id="{9D6C1EB4-2A6A-453D-8DBA-F4EC42776C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en-US"/>
          </a:p>
        </p:txBody>
      </p:sp>
      <p:sp>
        <p:nvSpPr>
          <p:cNvPr id="4" name="Pladsholder til dato 3">
            <a:extLst>
              <a:ext uri="{FF2B5EF4-FFF2-40B4-BE49-F238E27FC236}">
                <a16:creationId xmlns:a16="http://schemas.microsoft.com/office/drawing/2014/main" id="{B4794CA1-B423-4C73-8E4C-F47ACCBE197B}"/>
              </a:ext>
            </a:extLst>
          </p:cNvPr>
          <p:cNvSpPr>
            <a:spLocks noGrp="1"/>
          </p:cNvSpPr>
          <p:nvPr>
            <p:ph type="dt" sz="half" idx="10"/>
          </p:nvPr>
        </p:nvSpPr>
        <p:spPr/>
        <p:txBody>
          <a:bodyPr/>
          <a:lstStyle>
            <a:lvl1pPr>
              <a:defRPr/>
            </a:lvl1pPr>
          </a:lstStyle>
          <a:p>
            <a:r>
              <a:rPr lang="da-DK"/>
              <a:t>Version 18OCT2023</a:t>
            </a:r>
            <a:endParaRPr lang="en-US" dirty="0"/>
          </a:p>
        </p:txBody>
      </p:sp>
      <p:sp>
        <p:nvSpPr>
          <p:cNvPr id="5" name="Pladsholder til sidefod 4">
            <a:extLst>
              <a:ext uri="{FF2B5EF4-FFF2-40B4-BE49-F238E27FC236}">
                <a16:creationId xmlns:a16="http://schemas.microsoft.com/office/drawing/2014/main" id="{15FD26A6-470C-4F85-847F-75D95789D7E3}"/>
              </a:ext>
            </a:extLst>
          </p:cNvPr>
          <p:cNvSpPr>
            <a:spLocks noGrp="1"/>
          </p:cNvSpPr>
          <p:nvPr>
            <p:ph type="ftr" sz="quarter" idx="11"/>
          </p:nvPr>
        </p:nvSpPr>
        <p:spPr/>
        <p:txBody>
          <a:bodyPr/>
          <a:lstStyle/>
          <a:p>
            <a:r>
              <a:rPr lang="en-US"/>
              <a:t>CD&amp;TJ</a:t>
            </a:r>
            <a:endParaRPr lang="en-US" dirty="0"/>
          </a:p>
        </p:txBody>
      </p:sp>
      <p:sp>
        <p:nvSpPr>
          <p:cNvPr id="6" name="Pladsholder til slidenummer 5">
            <a:extLst>
              <a:ext uri="{FF2B5EF4-FFF2-40B4-BE49-F238E27FC236}">
                <a16:creationId xmlns:a16="http://schemas.microsoft.com/office/drawing/2014/main" id="{924C850E-738E-40D2-B630-FB75BBA190A7}"/>
              </a:ext>
            </a:extLst>
          </p:cNvPr>
          <p:cNvSpPr>
            <a:spLocks noGrp="1"/>
          </p:cNvSpPr>
          <p:nvPr>
            <p:ph type="sldNum" sz="quarter" idx="12"/>
          </p:nvPr>
        </p:nvSpPr>
        <p:spPr/>
        <p:txBody>
          <a:bodyPr/>
          <a:lstStyle/>
          <a:p>
            <a:fld id="{09EF0F31-4B4C-440F-A3CB-265D73A9B22E}" type="slidenum">
              <a:rPr lang="en-US" smtClean="0"/>
              <a:t>‹nr.›</a:t>
            </a:fld>
            <a:endParaRPr lang="en-US"/>
          </a:p>
        </p:txBody>
      </p:sp>
    </p:spTree>
    <p:extLst>
      <p:ext uri="{BB962C8B-B14F-4D97-AF65-F5344CB8AC3E}">
        <p14:creationId xmlns:p14="http://schemas.microsoft.com/office/powerpoint/2010/main" val="647616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47E7CD-584D-477F-87E4-3D49C7C1A040}"/>
              </a:ext>
            </a:extLst>
          </p:cNvPr>
          <p:cNvSpPr>
            <a:spLocks noGrp="1"/>
          </p:cNvSpPr>
          <p:nvPr>
            <p:ph type="title"/>
          </p:nvPr>
        </p:nvSpPr>
        <p:spPr/>
        <p:txBody>
          <a:bodyPr/>
          <a:lstStyle/>
          <a:p>
            <a:r>
              <a:rPr lang="da-DK"/>
              <a:t>Klik for at redigere titeltypografien i masteren</a:t>
            </a:r>
            <a:endParaRPr lang="en-US"/>
          </a:p>
        </p:txBody>
      </p:sp>
      <p:sp>
        <p:nvSpPr>
          <p:cNvPr id="3" name="Pladsholder til lodret titel 2">
            <a:extLst>
              <a:ext uri="{FF2B5EF4-FFF2-40B4-BE49-F238E27FC236}">
                <a16:creationId xmlns:a16="http://schemas.microsoft.com/office/drawing/2014/main" id="{64A6E58B-11CA-45E7-AE66-E079B07239D2}"/>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dato 3">
            <a:extLst>
              <a:ext uri="{FF2B5EF4-FFF2-40B4-BE49-F238E27FC236}">
                <a16:creationId xmlns:a16="http://schemas.microsoft.com/office/drawing/2014/main" id="{863ABC92-92C9-401C-A657-7404EE9FE70A}"/>
              </a:ext>
            </a:extLst>
          </p:cNvPr>
          <p:cNvSpPr>
            <a:spLocks noGrp="1"/>
          </p:cNvSpPr>
          <p:nvPr>
            <p:ph type="dt" sz="half" idx="10"/>
          </p:nvPr>
        </p:nvSpPr>
        <p:spPr/>
        <p:txBody>
          <a:bodyPr/>
          <a:lstStyle/>
          <a:p>
            <a:r>
              <a:rPr lang="da-DK" dirty="0"/>
              <a:t>Version 17JUN2024</a:t>
            </a:r>
            <a:endParaRPr lang="en-US" dirty="0"/>
          </a:p>
        </p:txBody>
      </p:sp>
      <p:sp>
        <p:nvSpPr>
          <p:cNvPr id="5" name="Pladsholder til sidefod 4">
            <a:extLst>
              <a:ext uri="{FF2B5EF4-FFF2-40B4-BE49-F238E27FC236}">
                <a16:creationId xmlns:a16="http://schemas.microsoft.com/office/drawing/2014/main" id="{9FD3357D-3C70-4401-AC25-5FFACB7FDF6C}"/>
              </a:ext>
            </a:extLst>
          </p:cNvPr>
          <p:cNvSpPr>
            <a:spLocks noGrp="1"/>
          </p:cNvSpPr>
          <p:nvPr>
            <p:ph type="ftr" sz="quarter" idx="11"/>
          </p:nvPr>
        </p:nvSpPr>
        <p:spPr/>
        <p:txBody>
          <a:bodyPr/>
          <a:lstStyle/>
          <a:p>
            <a:r>
              <a:rPr lang="en-US"/>
              <a:t>CD&amp;TJ</a:t>
            </a:r>
            <a:endParaRPr lang="en-US" dirty="0"/>
          </a:p>
        </p:txBody>
      </p:sp>
      <p:sp>
        <p:nvSpPr>
          <p:cNvPr id="6" name="Pladsholder til slidenummer 5">
            <a:extLst>
              <a:ext uri="{FF2B5EF4-FFF2-40B4-BE49-F238E27FC236}">
                <a16:creationId xmlns:a16="http://schemas.microsoft.com/office/drawing/2014/main" id="{6613434D-8960-461F-BB6E-AA696F5371A7}"/>
              </a:ext>
            </a:extLst>
          </p:cNvPr>
          <p:cNvSpPr>
            <a:spLocks noGrp="1"/>
          </p:cNvSpPr>
          <p:nvPr>
            <p:ph type="sldNum" sz="quarter" idx="12"/>
          </p:nvPr>
        </p:nvSpPr>
        <p:spPr/>
        <p:txBody>
          <a:bodyPr/>
          <a:lstStyle/>
          <a:p>
            <a:fld id="{09EF0F31-4B4C-440F-A3CB-265D73A9B22E}" type="slidenum">
              <a:rPr lang="en-US" smtClean="0"/>
              <a:t>‹nr.›</a:t>
            </a:fld>
            <a:endParaRPr lang="en-US"/>
          </a:p>
        </p:txBody>
      </p:sp>
    </p:spTree>
    <p:extLst>
      <p:ext uri="{BB962C8B-B14F-4D97-AF65-F5344CB8AC3E}">
        <p14:creationId xmlns:p14="http://schemas.microsoft.com/office/powerpoint/2010/main" val="1085369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31CE6F5D-E4F7-4F26-9599-861039B1E8C3}"/>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endParaRPr lang="en-US"/>
          </a:p>
        </p:txBody>
      </p:sp>
      <p:sp>
        <p:nvSpPr>
          <p:cNvPr id="3" name="Pladsholder til lodret titel 2">
            <a:extLst>
              <a:ext uri="{FF2B5EF4-FFF2-40B4-BE49-F238E27FC236}">
                <a16:creationId xmlns:a16="http://schemas.microsoft.com/office/drawing/2014/main" id="{39996D25-B9E9-4695-8E18-7222A795BB06}"/>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dato 3">
            <a:extLst>
              <a:ext uri="{FF2B5EF4-FFF2-40B4-BE49-F238E27FC236}">
                <a16:creationId xmlns:a16="http://schemas.microsoft.com/office/drawing/2014/main" id="{1EE33E13-8C5D-428C-B448-2850D9000FDF}"/>
              </a:ext>
            </a:extLst>
          </p:cNvPr>
          <p:cNvSpPr>
            <a:spLocks noGrp="1"/>
          </p:cNvSpPr>
          <p:nvPr>
            <p:ph type="dt" sz="half" idx="10"/>
          </p:nvPr>
        </p:nvSpPr>
        <p:spPr/>
        <p:txBody>
          <a:bodyPr/>
          <a:lstStyle/>
          <a:p>
            <a:r>
              <a:rPr lang="da-DK" dirty="0"/>
              <a:t>Version 17JUN2024</a:t>
            </a:r>
            <a:endParaRPr lang="en-US" dirty="0"/>
          </a:p>
        </p:txBody>
      </p:sp>
      <p:sp>
        <p:nvSpPr>
          <p:cNvPr id="5" name="Pladsholder til sidefod 4">
            <a:extLst>
              <a:ext uri="{FF2B5EF4-FFF2-40B4-BE49-F238E27FC236}">
                <a16:creationId xmlns:a16="http://schemas.microsoft.com/office/drawing/2014/main" id="{20BC9305-0E00-402C-A3FB-CE4ACD2F3CA9}"/>
              </a:ext>
            </a:extLst>
          </p:cNvPr>
          <p:cNvSpPr>
            <a:spLocks noGrp="1"/>
          </p:cNvSpPr>
          <p:nvPr>
            <p:ph type="ftr" sz="quarter" idx="11"/>
          </p:nvPr>
        </p:nvSpPr>
        <p:spPr/>
        <p:txBody>
          <a:bodyPr/>
          <a:lstStyle/>
          <a:p>
            <a:r>
              <a:rPr lang="en-US"/>
              <a:t>CD&amp;TJ</a:t>
            </a:r>
            <a:endParaRPr lang="en-US" dirty="0"/>
          </a:p>
        </p:txBody>
      </p:sp>
      <p:sp>
        <p:nvSpPr>
          <p:cNvPr id="6" name="Pladsholder til slidenummer 5">
            <a:extLst>
              <a:ext uri="{FF2B5EF4-FFF2-40B4-BE49-F238E27FC236}">
                <a16:creationId xmlns:a16="http://schemas.microsoft.com/office/drawing/2014/main" id="{EF0CCBB6-89A0-40E2-B4AB-9DA0BD9D3CA1}"/>
              </a:ext>
            </a:extLst>
          </p:cNvPr>
          <p:cNvSpPr>
            <a:spLocks noGrp="1"/>
          </p:cNvSpPr>
          <p:nvPr>
            <p:ph type="sldNum" sz="quarter" idx="12"/>
          </p:nvPr>
        </p:nvSpPr>
        <p:spPr/>
        <p:txBody>
          <a:bodyPr/>
          <a:lstStyle/>
          <a:p>
            <a:fld id="{09EF0F31-4B4C-440F-A3CB-265D73A9B22E}" type="slidenum">
              <a:rPr lang="en-US" smtClean="0"/>
              <a:t>‹nr.›</a:t>
            </a:fld>
            <a:endParaRPr lang="en-US"/>
          </a:p>
        </p:txBody>
      </p:sp>
    </p:spTree>
    <p:extLst>
      <p:ext uri="{BB962C8B-B14F-4D97-AF65-F5344CB8AC3E}">
        <p14:creationId xmlns:p14="http://schemas.microsoft.com/office/powerpoint/2010/main" val="2647185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D0B8E1-052A-43B4-9E06-64CAD2C50809}"/>
              </a:ext>
            </a:extLst>
          </p:cNvPr>
          <p:cNvSpPr>
            <a:spLocks noGrp="1"/>
          </p:cNvSpPr>
          <p:nvPr>
            <p:ph type="title"/>
          </p:nvPr>
        </p:nvSpPr>
        <p:spPr/>
        <p:txBody>
          <a:bodyPr/>
          <a:lstStyle/>
          <a:p>
            <a:r>
              <a:rPr lang="da-DK"/>
              <a:t>Klik for at redigere titeltypografien i masteren</a:t>
            </a:r>
            <a:endParaRPr lang="en-US"/>
          </a:p>
        </p:txBody>
      </p:sp>
      <p:sp>
        <p:nvSpPr>
          <p:cNvPr id="3" name="Pladsholder til indhold 2">
            <a:extLst>
              <a:ext uri="{FF2B5EF4-FFF2-40B4-BE49-F238E27FC236}">
                <a16:creationId xmlns:a16="http://schemas.microsoft.com/office/drawing/2014/main" id="{ED68F892-B999-4272-A59C-F288131D0E94}"/>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dato 3">
            <a:extLst>
              <a:ext uri="{FF2B5EF4-FFF2-40B4-BE49-F238E27FC236}">
                <a16:creationId xmlns:a16="http://schemas.microsoft.com/office/drawing/2014/main" id="{F411C7C5-B3F0-4B7B-8EC8-49D976AE2337}"/>
              </a:ext>
            </a:extLst>
          </p:cNvPr>
          <p:cNvSpPr>
            <a:spLocks noGrp="1"/>
          </p:cNvSpPr>
          <p:nvPr>
            <p:ph type="dt" sz="half" idx="10"/>
          </p:nvPr>
        </p:nvSpPr>
        <p:spPr/>
        <p:txBody>
          <a:bodyPr/>
          <a:lstStyle/>
          <a:p>
            <a:r>
              <a:rPr lang="da-DK"/>
              <a:t>Version 18OCT2023</a:t>
            </a:r>
            <a:endParaRPr lang="en-US" dirty="0"/>
          </a:p>
        </p:txBody>
      </p:sp>
      <p:sp>
        <p:nvSpPr>
          <p:cNvPr id="5" name="Pladsholder til sidefod 4">
            <a:extLst>
              <a:ext uri="{FF2B5EF4-FFF2-40B4-BE49-F238E27FC236}">
                <a16:creationId xmlns:a16="http://schemas.microsoft.com/office/drawing/2014/main" id="{6BCBA08E-1EBC-4646-A756-83FA4E5DB147}"/>
              </a:ext>
            </a:extLst>
          </p:cNvPr>
          <p:cNvSpPr>
            <a:spLocks noGrp="1"/>
          </p:cNvSpPr>
          <p:nvPr>
            <p:ph type="ftr" sz="quarter" idx="11"/>
          </p:nvPr>
        </p:nvSpPr>
        <p:spPr/>
        <p:txBody>
          <a:bodyPr/>
          <a:lstStyle/>
          <a:p>
            <a:r>
              <a:rPr lang="en-US"/>
              <a:t>CD&amp;TJ</a:t>
            </a:r>
            <a:endParaRPr lang="en-US" dirty="0"/>
          </a:p>
        </p:txBody>
      </p:sp>
      <p:sp>
        <p:nvSpPr>
          <p:cNvPr id="6" name="Pladsholder til slidenummer 5">
            <a:extLst>
              <a:ext uri="{FF2B5EF4-FFF2-40B4-BE49-F238E27FC236}">
                <a16:creationId xmlns:a16="http://schemas.microsoft.com/office/drawing/2014/main" id="{BE36F317-0567-4A76-BC23-6D82B773B757}"/>
              </a:ext>
            </a:extLst>
          </p:cNvPr>
          <p:cNvSpPr>
            <a:spLocks noGrp="1"/>
          </p:cNvSpPr>
          <p:nvPr>
            <p:ph type="sldNum" sz="quarter" idx="12"/>
          </p:nvPr>
        </p:nvSpPr>
        <p:spPr/>
        <p:txBody>
          <a:bodyPr/>
          <a:lstStyle/>
          <a:p>
            <a:fld id="{09EF0F31-4B4C-440F-A3CB-265D73A9B22E}" type="slidenum">
              <a:rPr lang="en-US" smtClean="0"/>
              <a:t>‹nr.›</a:t>
            </a:fld>
            <a:endParaRPr lang="en-US"/>
          </a:p>
        </p:txBody>
      </p:sp>
    </p:spTree>
    <p:extLst>
      <p:ext uri="{BB962C8B-B14F-4D97-AF65-F5344CB8AC3E}">
        <p14:creationId xmlns:p14="http://schemas.microsoft.com/office/powerpoint/2010/main" val="1798012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597BC0-144A-4F3F-A407-C98882833AAB}"/>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endParaRPr lang="en-US"/>
          </a:p>
        </p:txBody>
      </p:sp>
      <p:sp>
        <p:nvSpPr>
          <p:cNvPr id="3" name="Pladsholder til tekst 2">
            <a:extLst>
              <a:ext uri="{FF2B5EF4-FFF2-40B4-BE49-F238E27FC236}">
                <a16:creationId xmlns:a16="http://schemas.microsoft.com/office/drawing/2014/main" id="{FA04CB78-B4E9-4909-B718-DFE1AFBCCCD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dirty="0"/>
              <a:t>Klik for at redigere teksttypografierne i masteren</a:t>
            </a:r>
          </a:p>
        </p:txBody>
      </p:sp>
      <p:sp>
        <p:nvSpPr>
          <p:cNvPr id="4" name="Pladsholder til dato 3">
            <a:extLst>
              <a:ext uri="{FF2B5EF4-FFF2-40B4-BE49-F238E27FC236}">
                <a16:creationId xmlns:a16="http://schemas.microsoft.com/office/drawing/2014/main" id="{71C012EC-9906-4017-BD8A-26C72BEFF480}"/>
              </a:ext>
            </a:extLst>
          </p:cNvPr>
          <p:cNvSpPr>
            <a:spLocks noGrp="1"/>
          </p:cNvSpPr>
          <p:nvPr>
            <p:ph type="dt" sz="half" idx="10"/>
          </p:nvPr>
        </p:nvSpPr>
        <p:spPr/>
        <p:txBody>
          <a:bodyPr/>
          <a:lstStyle/>
          <a:p>
            <a:r>
              <a:rPr lang="da-DK"/>
              <a:t>Version 18OCT2023</a:t>
            </a:r>
            <a:endParaRPr lang="en-US" dirty="0"/>
          </a:p>
        </p:txBody>
      </p:sp>
      <p:sp>
        <p:nvSpPr>
          <p:cNvPr id="5" name="Pladsholder til sidefod 4">
            <a:extLst>
              <a:ext uri="{FF2B5EF4-FFF2-40B4-BE49-F238E27FC236}">
                <a16:creationId xmlns:a16="http://schemas.microsoft.com/office/drawing/2014/main" id="{68D87166-4FDF-4A50-BF3E-64E8C6A1B7E1}"/>
              </a:ext>
            </a:extLst>
          </p:cNvPr>
          <p:cNvSpPr>
            <a:spLocks noGrp="1"/>
          </p:cNvSpPr>
          <p:nvPr>
            <p:ph type="ftr" sz="quarter" idx="11"/>
          </p:nvPr>
        </p:nvSpPr>
        <p:spPr/>
        <p:txBody>
          <a:bodyPr/>
          <a:lstStyle/>
          <a:p>
            <a:r>
              <a:rPr lang="en-US"/>
              <a:t>CD&amp;TJ</a:t>
            </a:r>
            <a:endParaRPr lang="en-US" dirty="0"/>
          </a:p>
        </p:txBody>
      </p:sp>
      <p:sp>
        <p:nvSpPr>
          <p:cNvPr id="6" name="Pladsholder til slidenummer 5">
            <a:extLst>
              <a:ext uri="{FF2B5EF4-FFF2-40B4-BE49-F238E27FC236}">
                <a16:creationId xmlns:a16="http://schemas.microsoft.com/office/drawing/2014/main" id="{07A52FD7-BEDC-4DC6-BBD0-289A83C227A7}"/>
              </a:ext>
            </a:extLst>
          </p:cNvPr>
          <p:cNvSpPr>
            <a:spLocks noGrp="1"/>
          </p:cNvSpPr>
          <p:nvPr>
            <p:ph type="sldNum" sz="quarter" idx="12"/>
          </p:nvPr>
        </p:nvSpPr>
        <p:spPr/>
        <p:txBody>
          <a:bodyPr/>
          <a:lstStyle/>
          <a:p>
            <a:fld id="{09EF0F31-4B4C-440F-A3CB-265D73A9B22E}" type="slidenum">
              <a:rPr lang="en-US" smtClean="0"/>
              <a:t>‹nr.›</a:t>
            </a:fld>
            <a:endParaRPr lang="en-US"/>
          </a:p>
        </p:txBody>
      </p:sp>
    </p:spTree>
    <p:extLst>
      <p:ext uri="{BB962C8B-B14F-4D97-AF65-F5344CB8AC3E}">
        <p14:creationId xmlns:p14="http://schemas.microsoft.com/office/powerpoint/2010/main" val="870733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6C2845-7EE0-4436-AE8C-A04F46B2A5E8}"/>
              </a:ext>
            </a:extLst>
          </p:cNvPr>
          <p:cNvSpPr>
            <a:spLocks noGrp="1"/>
          </p:cNvSpPr>
          <p:nvPr>
            <p:ph type="title"/>
          </p:nvPr>
        </p:nvSpPr>
        <p:spPr/>
        <p:txBody>
          <a:bodyPr/>
          <a:lstStyle/>
          <a:p>
            <a:r>
              <a:rPr lang="da-DK"/>
              <a:t>Klik for at redigere titeltypografien i masteren</a:t>
            </a:r>
            <a:endParaRPr lang="en-US"/>
          </a:p>
        </p:txBody>
      </p:sp>
      <p:sp>
        <p:nvSpPr>
          <p:cNvPr id="3" name="Pladsholder til indhold 2">
            <a:extLst>
              <a:ext uri="{FF2B5EF4-FFF2-40B4-BE49-F238E27FC236}">
                <a16:creationId xmlns:a16="http://schemas.microsoft.com/office/drawing/2014/main" id="{5412978F-99DB-46A0-8CB2-AAE2BB09E9E3}"/>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indhold 3">
            <a:extLst>
              <a:ext uri="{FF2B5EF4-FFF2-40B4-BE49-F238E27FC236}">
                <a16:creationId xmlns:a16="http://schemas.microsoft.com/office/drawing/2014/main" id="{4FDE425B-A780-4803-BD58-C7BBD8E7612C}"/>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5" name="Pladsholder til dato 4">
            <a:extLst>
              <a:ext uri="{FF2B5EF4-FFF2-40B4-BE49-F238E27FC236}">
                <a16:creationId xmlns:a16="http://schemas.microsoft.com/office/drawing/2014/main" id="{474DA0B5-1B09-436E-8216-24DA6802E5C1}"/>
              </a:ext>
            </a:extLst>
          </p:cNvPr>
          <p:cNvSpPr>
            <a:spLocks noGrp="1"/>
          </p:cNvSpPr>
          <p:nvPr>
            <p:ph type="dt" sz="half" idx="10"/>
          </p:nvPr>
        </p:nvSpPr>
        <p:spPr/>
        <p:txBody>
          <a:bodyPr/>
          <a:lstStyle>
            <a:lvl1pPr>
              <a:defRPr/>
            </a:lvl1pPr>
          </a:lstStyle>
          <a:p>
            <a:r>
              <a:rPr lang="da-DK" dirty="0"/>
              <a:t>Version 17JUN2024</a:t>
            </a:r>
            <a:endParaRPr lang="en-US" dirty="0"/>
          </a:p>
        </p:txBody>
      </p:sp>
      <p:sp>
        <p:nvSpPr>
          <p:cNvPr id="6" name="Pladsholder til sidefod 5">
            <a:extLst>
              <a:ext uri="{FF2B5EF4-FFF2-40B4-BE49-F238E27FC236}">
                <a16:creationId xmlns:a16="http://schemas.microsoft.com/office/drawing/2014/main" id="{1864967A-3030-48E6-B07F-8B6E52A05270}"/>
              </a:ext>
            </a:extLst>
          </p:cNvPr>
          <p:cNvSpPr>
            <a:spLocks noGrp="1"/>
          </p:cNvSpPr>
          <p:nvPr>
            <p:ph type="ftr" sz="quarter" idx="11"/>
          </p:nvPr>
        </p:nvSpPr>
        <p:spPr/>
        <p:txBody>
          <a:bodyPr/>
          <a:lstStyle/>
          <a:p>
            <a:r>
              <a:rPr lang="en-US"/>
              <a:t>CD&amp;TJ</a:t>
            </a:r>
            <a:endParaRPr lang="en-US" dirty="0"/>
          </a:p>
        </p:txBody>
      </p:sp>
      <p:pic>
        <p:nvPicPr>
          <p:cNvPr id="2052" name="Picture 4">
            <a:extLst>
              <a:ext uri="{FF2B5EF4-FFF2-40B4-BE49-F238E27FC236}">
                <a16:creationId xmlns:a16="http://schemas.microsoft.com/office/drawing/2014/main" id="{9C8F8AF0-85F7-9D70-8B87-A929159B2B7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180667" y="6208416"/>
            <a:ext cx="2173133" cy="5689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4340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4FFD49-362C-41FF-B534-D34700A38966}"/>
              </a:ext>
            </a:extLst>
          </p:cNvPr>
          <p:cNvSpPr>
            <a:spLocks noGrp="1"/>
          </p:cNvSpPr>
          <p:nvPr>
            <p:ph type="title"/>
          </p:nvPr>
        </p:nvSpPr>
        <p:spPr>
          <a:xfrm>
            <a:off x="839788" y="365125"/>
            <a:ext cx="10515600" cy="1325563"/>
          </a:xfrm>
        </p:spPr>
        <p:txBody>
          <a:bodyPr/>
          <a:lstStyle/>
          <a:p>
            <a:r>
              <a:rPr lang="da-DK"/>
              <a:t>Klik for at redigere titeltypografien i masteren</a:t>
            </a:r>
            <a:endParaRPr lang="en-US"/>
          </a:p>
        </p:txBody>
      </p:sp>
      <p:sp>
        <p:nvSpPr>
          <p:cNvPr id="3" name="Pladsholder til tekst 2">
            <a:extLst>
              <a:ext uri="{FF2B5EF4-FFF2-40B4-BE49-F238E27FC236}">
                <a16:creationId xmlns:a16="http://schemas.microsoft.com/office/drawing/2014/main" id="{66996B98-6610-4BDA-BD86-6AFFCE66EB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0541ED4C-A9C1-4475-A127-D47BE17BE739}"/>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5" name="Pladsholder til tekst 4">
            <a:extLst>
              <a:ext uri="{FF2B5EF4-FFF2-40B4-BE49-F238E27FC236}">
                <a16:creationId xmlns:a16="http://schemas.microsoft.com/office/drawing/2014/main" id="{18C10178-9302-45D4-8DC3-24B431D3E3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0A9D4EEB-2A83-470E-8D85-83B88845F151}"/>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7" name="Pladsholder til dato 6">
            <a:extLst>
              <a:ext uri="{FF2B5EF4-FFF2-40B4-BE49-F238E27FC236}">
                <a16:creationId xmlns:a16="http://schemas.microsoft.com/office/drawing/2014/main" id="{60F5657B-7BAA-4903-8747-4DC2EAB09B0C}"/>
              </a:ext>
            </a:extLst>
          </p:cNvPr>
          <p:cNvSpPr>
            <a:spLocks noGrp="1"/>
          </p:cNvSpPr>
          <p:nvPr>
            <p:ph type="dt" sz="half" idx="10"/>
          </p:nvPr>
        </p:nvSpPr>
        <p:spPr/>
        <p:txBody>
          <a:bodyPr/>
          <a:lstStyle/>
          <a:p>
            <a:r>
              <a:rPr lang="da-DK" dirty="0"/>
              <a:t>Version 17JUN2024</a:t>
            </a:r>
            <a:endParaRPr lang="en-US" dirty="0"/>
          </a:p>
        </p:txBody>
      </p:sp>
      <p:sp>
        <p:nvSpPr>
          <p:cNvPr id="8" name="Pladsholder til sidefod 7">
            <a:extLst>
              <a:ext uri="{FF2B5EF4-FFF2-40B4-BE49-F238E27FC236}">
                <a16:creationId xmlns:a16="http://schemas.microsoft.com/office/drawing/2014/main" id="{7EA59712-5939-4387-A740-285AB1F4D0FF}"/>
              </a:ext>
            </a:extLst>
          </p:cNvPr>
          <p:cNvSpPr>
            <a:spLocks noGrp="1"/>
          </p:cNvSpPr>
          <p:nvPr>
            <p:ph type="ftr" sz="quarter" idx="11"/>
          </p:nvPr>
        </p:nvSpPr>
        <p:spPr/>
        <p:txBody>
          <a:bodyPr/>
          <a:lstStyle/>
          <a:p>
            <a:r>
              <a:rPr lang="en-US"/>
              <a:t>CD&amp;TJ</a:t>
            </a:r>
            <a:endParaRPr lang="en-US" dirty="0"/>
          </a:p>
        </p:txBody>
      </p:sp>
      <p:sp>
        <p:nvSpPr>
          <p:cNvPr id="9" name="Pladsholder til slidenummer 8">
            <a:extLst>
              <a:ext uri="{FF2B5EF4-FFF2-40B4-BE49-F238E27FC236}">
                <a16:creationId xmlns:a16="http://schemas.microsoft.com/office/drawing/2014/main" id="{036A0B3A-3572-4334-B1AB-C781C6099249}"/>
              </a:ext>
            </a:extLst>
          </p:cNvPr>
          <p:cNvSpPr>
            <a:spLocks noGrp="1"/>
          </p:cNvSpPr>
          <p:nvPr>
            <p:ph type="sldNum" sz="quarter" idx="12"/>
          </p:nvPr>
        </p:nvSpPr>
        <p:spPr/>
        <p:txBody>
          <a:bodyPr/>
          <a:lstStyle/>
          <a:p>
            <a:fld id="{09EF0F31-4B4C-440F-A3CB-265D73A9B22E}" type="slidenum">
              <a:rPr lang="en-US" smtClean="0"/>
              <a:t>‹nr.›</a:t>
            </a:fld>
            <a:endParaRPr lang="en-US"/>
          </a:p>
        </p:txBody>
      </p:sp>
    </p:spTree>
    <p:extLst>
      <p:ext uri="{BB962C8B-B14F-4D97-AF65-F5344CB8AC3E}">
        <p14:creationId xmlns:p14="http://schemas.microsoft.com/office/powerpoint/2010/main" val="3327728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0D96AF-EC3F-44E5-97D8-87B44C5BFD9D}"/>
              </a:ext>
            </a:extLst>
          </p:cNvPr>
          <p:cNvSpPr>
            <a:spLocks noGrp="1"/>
          </p:cNvSpPr>
          <p:nvPr>
            <p:ph type="title"/>
          </p:nvPr>
        </p:nvSpPr>
        <p:spPr/>
        <p:txBody>
          <a:bodyPr/>
          <a:lstStyle/>
          <a:p>
            <a:r>
              <a:rPr lang="da-DK"/>
              <a:t>Klik for at redigere titeltypografien i masteren</a:t>
            </a:r>
            <a:endParaRPr lang="en-US"/>
          </a:p>
        </p:txBody>
      </p:sp>
      <p:sp>
        <p:nvSpPr>
          <p:cNvPr id="3" name="Pladsholder til dato 2">
            <a:extLst>
              <a:ext uri="{FF2B5EF4-FFF2-40B4-BE49-F238E27FC236}">
                <a16:creationId xmlns:a16="http://schemas.microsoft.com/office/drawing/2014/main" id="{E0E8E7FB-DEF0-4856-81F3-1AEAB9717300}"/>
              </a:ext>
            </a:extLst>
          </p:cNvPr>
          <p:cNvSpPr>
            <a:spLocks noGrp="1"/>
          </p:cNvSpPr>
          <p:nvPr>
            <p:ph type="dt" sz="half" idx="10"/>
          </p:nvPr>
        </p:nvSpPr>
        <p:spPr/>
        <p:txBody>
          <a:bodyPr/>
          <a:lstStyle/>
          <a:p>
            <a:r>
              <a:rPr lang="da-DK" dirty="0"/>
              <a:t>Version 17JUN2024</a:t>
            </a:r>
            <a:endParaRPr lang="en-US" dirty="0"/>
          </a:p>
        </p:txBody>
      </p:sp>
      <p:sp>
        <p:nvSpPr>
          <p:cNvPr id="4" name="Pladsholder til sidefod 3">
            <a:extLst>
              <a:ext uri="{FF2B5EF4-FFF2-40B4-BE49-F238E27FC236}">
                <a16:creationId xmlns:a16="http://schemas.microsoft.com/office/drawing/2014/main" id="{0146E2D1-D628-4389-9C10-7BD241B8909A}"/>
              </a:ext>
            </a:extLst>
          </p:cNvPr>
          <p:cNvSpPr>
            <a:spLocks noGrp="1"/>
          </p:cNvSpPr>
          <p:nvPr>
            <p:ph type="ftr" sz="quarter" idx="11"/>
          </p:nvPr>
        </p:nvSpPr>
        <p:spPr/>
        <p:txBody>
          <a:bodyPr/>
          <a:lstStyle/>
          <a:p>
            <a:r>
              <a:rPr lang="en-US"/>
              <a:t>CD&amp;TJ</a:t>
            </a:r>
          </a:p>
        </p:txBody>
      </p:sp>
      <p:sp>
        <p:nvSpPr>
          <p:cNvPr id="5" name="Pladsholder til slidenummer 4">
            <a:extLst>
              <a:ext uri="{FF2B5EF4-FFF2-40B4-BE49-F238E27FC236}">
                <a16:creationId xmlns:a16="http://schemas.microsoft.com/office/drawing/2014/main" id="{A6CCB6F2-652A-41A4-9642-35178F1BBE5F}"/>
              </a:ext>
            </a:extLst>
          </p:cNvPr>
          <p:cNvSpPr>
            <a:spLocks noGrp="1"/>
          </p:cNvSpPr>
          <p:nvPr>
            <p:ph type="sldNum" sz="quarter" idx="12"/>
          </p:nvPr>
        </p:nvSpPr>
        <p:spPr/>
        <p:txBody>
          <a:bodyPr/>
          <a:lstStyle/>
          <a:p>
            <a:fld id="{09EF0F31-4B4C-440F-A3CB-265D73A9B22E}" type="slidenum">
              <a:rPr lang="en-US" smtClean="0"/>
              <a:t>‹nr.›</a:t>
            </a:fld>
            <a:endParaRPr lang="en-US"/>
          </a:p>
        </p:txBody>
      </p:sp>
    </p:spTree>
    <p:extLst>
      <p:ext uri="{BB962C8B-B14F-4D97-AF65-F5344CB8AC3E}">
        <p14:creationId xmlns:p14="http://schemas.microsoft.com/office/powerpoint/2010/main" val="2048735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02FE8ECC-BFBC-4C03-BA5B-F898F9B0D6DA}"/>
              </a:ext>
            </a:extLst>
          </p:cNvPr>
          <p:cNvSpPr>
            <a:spLocks noGrp="1"/>
          </p:cNvSpPr>
          <p:nvPr>
            <p:ph type="dt" sz="half" idx="10"/>
          </p:nvPr>
        </p:nvSpPr>
        <p:spPr/>
        <p:txBody>
          <a:bodyPr/>
          <a:lstStyle/>
          <a:p>
            <a:r>
              <a:rPr lang="da-DK" dirty="0"/>
              <a:t>Version 17JUN2024</a:t>
            </a:r>
            <a:endParaRPr lang="en-US" dirty="0"/>
          </a:p>
        </p:txBody>
      </p:sp>
      <p:sp>
        <p:nvSpPr>
          <p:cNvPr id="3" name="Pladsholder til sidefod 2">
            <a:extLst>
              <a:ext uri="{FF2B5EF4-FFF2-40B4-BE49-F238E27FC236}">
                <a16:creationId xmlns:a16="http://schemas.microsoft.com/office/drawing/2014/main" id="{7B167E0E-402D-4590-A5DE-082F09C598D3}"/>
              </a:ext>
            </a:extLst>
          </p:cNvPr>
          <p:cNvSpPr>
            <a:spLocks noGrp="1"/>
          </p:cNvSpPr>
          <p:nvPr>
            <p:ph type="ftr" sz="quarter" idx="11"/>
          </p:nvPr>
        </p:nvSpPr>
        <p:spPr/>
        <p:txBody>
          <a:bodyPr/>
          <a:lstStyle/>
          <a:p>
            <a:r>
              <a:rPr lang="en-US"/>
              <a:t>CD&amp;TJ</a:t>
            </a:r>
            <a:endParaRPr lang="en-US" dirty="0"/>
          </a:p>
        </p:txBody>
      </p:sp>
      <p:sp>
        <p:nvSpPr>
          <p:cNvPr id="4" name="Pladsholder til slidenummer 3">
            <a:extLst>
              <a:ext uri="{FF2B5EF4-FFF2-40B4-BE49-F238E27FC236}">
                <a16:creationId xmlns:a16="http://schemas.microsoft.com/office/drawing/2014/main" id="{256E4BFD-2114-463E-8E64-37B4E3C67CB8}"/>
              </a:ext>
            </a:extLst>
          </p:cNvPr>
          <p:cNvSpPr>
            <a:spLocks noGrp="1"/>
          </p:cNvSpPr>
          <p:nvPr>
            <p:ph type="sldNum" sz="quarter" idx="12"/>
          </p:nvPr>
        </p:nvSpPr>
        <p:spPr/>
        <p:txBody>
          <a:bodyPr/>
          <a:lstStyle/>
          <a:p>
            <a:fld id="{09EF0F31-4B4C-440F-A3CB-265D73A9B22E}" type="slidenum">
              <a:rPr lang="en-US" smtClean="0"/>
              <a:t>‹nr.›</a:t>
            </a:fld>
            <a:endParaRPr lang="en-US"/>
          </a:p>
        </p:txBody>
      </p:sp>
    </p:spTree>
    <p:extLst>
      <p:ext uri="{BB962C8B-B14F-4D97-AF65-F5344CB8AC3E}">
        <p14:creationId xmlns:p14="http://schemas.microsoft.com/office/powerpoint/2010/main" val="1758854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8C102D-613A-4857-8B56-DED33A4120C3}"/>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endParaRPr lang="en-US"/>
          </a:p>
        </p:txBody>
      </p:sp>
      <p:sp>
        <p:nvSpPr>
          <p:cNvPr id="3" name="Pladsholder til indhold 2">
            <a:extLst>
              <a:ext uri="{FF2B5EF4-FFF2-40B4-BE49-F238E27FC236}">
                <a16:creationId xmlns:a16="http://schemas.microsoft.com/office/drawing/2014/main" id="{AD6BBD1B-23E9-4847-8859-FB953DFEB42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tekst 3">
            <a:extLst>
              <a:ext uri="{FF2B5EF4-FFF2-40B4-BE49-F238E27FC236}">
                <a16:creationId xmlns:a16="http://schemas.microsoft.com/office/drawing/2014/main" id="{3C1567D8-A9B0-4E9D-9911-F76F51D67B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0109C9E2-5188-4438-B5ED-D6C28C66A29B}"/>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54C85523-00BC-4C6A-86F0-EFA8BC351739}"/>
              </a:ext>
            </a:extLst>
          </p:cNvPr>
          <p:cNvSpPr>
            <a:spLocks noGrp="1"/>
          </p:cNvSpPr>
          <p:nvPr>
            <p:ph type="ftr" sz="quarter" idx="11"/>
          </p:nvPr>
        </p:nvSpPr>
        <p:spPr/>
        <p:txBody>
          <a:bodyPr/>
          <a:lstStyle/>
          <a:p>
            <a:r>
              <a:rPr lang="en-US"/>
              <a:t>CD&amp;TJ</a:t>
            </a:r>
            <a:endParaRPr lang="en-US" dirty="0"/>
          </a:p>
        </p:txBody>
      </p:sp>
      <p:sp>
        <p:nvSpPr>
          <p:cNvPr id="7" name="Pladsholder til slidenummer 6">
            <a:extLst>
              <a:ext uri="{FF2B5EF4-FFF2-40B4-BE49-F238E27FC236}">
                <a16:creationId xmlns:a16="http://schemas.microsoft.com/office/drawing/2014/main" id="{727619DA-92C5-4A1A-8FFA-6FAAA91FEE47}"/>
              </a:ext>
            </a:extLst>
          </p:cNvPr>
          <p:cNvSpPr>
            <a:spLocks noGrp="1"/>
          </p:cNvSpPr>
          <p:nvPr>
            <p:ph type="sldNum" sz="quarter" idx="12"/>
          </p:nvPr>
        </p:nvSpPr>
        <p:spPr/>
        <p:txBody>
          <a:bodyPr/>
          <a:lstStyle/>
          <a:p>
            <a:fld id="{09EF0F31-4B4C-440F-A3CB-265D73A9B22E}" type="slidenum">
              <a:rPr lang="en-US" smtClean="0"/>
              <a:t>‹nr.›</a:t>
            </a:fld>
            <a:endParaRPr lang="en-US"/>
          </a:p>
        </p:txBody>
      </p:sp>
    </p:spTree>
    <p:extLst>
      <p:ext uri="{BB962C8B-B14F-4D97-AF65-F5344CB8AC3E}">
        <p14:creationId xmlns:p14="http://schemas.microsoft.com/office/powerpoint/2010/main" val="2274112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6398EC-CC7B-400D-B050-23BD7803E1CE}"/>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endParaRPr lang="en-US"/>
          </a:p>
        </p:txBody>
      </p:sp>
      <p:sp>
        <p:nvSpPr>
          <p:cNvPr id="3" name="Pladsholder til billede 2">
            <a:extLst>
              <a:ext uri="{FF2B5EF4-FFF2-40B4-BE49-F238E27FC236}">
                <a16:creationId xmlns:a16="http://schemas.microsoft.com/office/drawing/2014/main" id="{597A7A8F-5626-41DC-8FA4-84D8AD8375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Pladsholder til tekst 3">
            <a:extLst>
              <a:ext uri="{FF2B5EF4-FFF2-40B4-BE49-F238E27FC236}">
                <a16:creationId xmlns:a16="http://schemas.microsoft.com/office/drawing/2014/main" id="{B1F3D86B-BF03-46D5-B302-A62577150D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E0C475D5-A48B-4DA1-BEC3-136AFDC68BB6}"/>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EAA4EE0E-C37F-45D4-9FAC-460618CB0AB9}"/>
              </a:ext>
            </a:extLst>
          </p:cNvPr>
          <p:cNvSpPr>
            <a:spLocks noGrp="1"/>
          </p:cNvSpPr>
          <p:nvPr>
            <p:ph type="ftr" sz="quarter" idx="11"/>
          </p:nvPr>
        </p:nvSpPr>
        <p:spPr/>
        <p:txBody>
          <a:bodyPr/>
          <a:lstStyle/>
          <a:p>
            <a:r>
              <a:rPr lang="en-US"/>
              <a:t>CD&amp;TJ</a:t>
            </a:r>
            <a:endParaRPr lang="en-US" dirty="0"/>
          </a:p>
        </p:txBody>
      </p:sp>
      <p:sp>
        <p:nvSpPr>
          <p:cNvPr id="7" name="Pladsholder til slidenummer 6">
            <a:extLst>
              <a:ext uri="{FF2B5EF4-FFF2-40B4-BE49-F238E27FC236}">
                <a16:creationId xmlns:a16="http://schemas.microsoft.com/office/drawing/2014/main" id="{A4E0EF42-E547-41CC-913E-E43F8FD59749}"/>
              </a:ext>
            </a:extLst>
          </p:cNvPr>
          <p:cNvSpPr>
            <a:spLocks noGrp="1"/>
          </p:cNvSpPr>
          <p:nvPr>
            <p:ph type="sldNum" sz="quarter" idx="12"/>
          </p:nvPr>
        </p:nvSpPr>
        <p:spPr/>
        <p:txBody>
          <a:bodyPr/>
          <a:lstStyle/>
          <a:p>
            <a:fld id="{09EF0F31-4B4C-440F-A3CB-265D73A9B22E}" type="slidenum">
              <a:rPr lang="en-US" smtClean="0"/>
              <a:t>‹nr.›</a:t>
            </a:fld>
            <a:endParaRPr lang="en-US"/>
          </a:p>
        </p:txBody>
      </p:sp>
    </p:spTree>
    <p:extLst>
      <p:ext uri="{BB962C8B-B14F-4D97-AF65-F5344CB8AC3E}">
        <p14:creationId xmlns:p14="http://schemas.microsoft.com/office/powerpoint/2010/main" val="3002973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A2961BBD-8129-4AA2-A775-560640B14A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endParaRPr lang="en-US"/>
          </a:p>
        </p:txBody>
      </p:sp>
      <p:sp>
        <p:nvSpPr>
          <p:cNvPr id="3" name="Pladsholder til tekst 2">
            <a:extLst>
              <a:ext uri="{FF2B5EF4-FFF2-40B4-BE49-F238E27FC236}">
                <a16:creationId xmlns:a16="http://schemas.microsoft.com/office/drawing/2014/main" id="{4B2E1D73-FAEA-4E4E-BCCE-5E43E8FA6B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dato 3">
            <a:extLst>
              <a:ext uri="{FF2B5EF4-FFF2-40B4-BE49-F238E27FC236}">
                <a16:creationId xmlns:a16="http://schemas.microsoft.com/office/drawing/2014/main" id="{9C5B41F9-74B4-43F4-A347-96ADAFEE1F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da-DK" dirty="0"/>
              <a:t>Version 17JUN2024</a:t>
            </a:r>
            <a:endParaRPr lang="en-US" dirty="0"/>
          </a:p>
        </p:txBody>
      </p:sp>
      <p:sp>
        <p:nvSpPr>
          <p:cNvPr id="5" name="Pladsholder til sidefod 4">
            <a:extLst>
              <a:ext uri="{FF2B5EF4-FFF2-40B4-BE49-F238E27FC236}">
                <a16:creationId xmlns:a16="http://schemas.microsoft.com/office/drawing/2014/main" id="{994E1E08-A344-4FDE-A7CE-A281261201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CD&amp;TJ</a:t>
            </a:r>
            <a:endParaRPr lang="en-US" dirty="0"/>
          </a:p>
        </p:txBody>
      </p:sp>
      <p:sp>
        <p:nvSpPr>
          <p:cNvPr id="6" name="Pladsholder til slidenummer 5">
            <a:extLst>
              <a:ext uri="{FF2B5EF4-FFF2-40B4-BE49-F238E27FC236}">
                <a16:creationId xmlns:a16="http://schemas.microsoft.com/office/drawing/2014/main" id="{CA9A161E-8092-4FCF-8957-9C701CA7042F}"/>
              </a:ext>
            </a:extLst>
          </p:cNvPr>
          <p:cNvSpPr>
            <a:spLocks noGrp="1"/>
          </p:cNvSpPr>
          <p:nvPr>
            <p:ph type="sldNum" sz="quarter" idx="4"/>
          </p:nvPr>
        </p:nvSpPr>
        <p:spPr>
          <a:xfrm>
            <a:off x="14478740" y="9220047"/>
            <a:ext cx="1003197" cy="45719"/>
          </a:xfrm>
          <a:prstGeom prst="rect">
            <a:avLst/>
          </a:prstGeom>
        </p:spPr>
        <p:txBody>
          <a:bodyPr vert="horz" lIns="91440" tIns="45720" rIns="91440" bIns="45720" rtlCol="0" anchor="ctr"/>
          <a:lstStyle>
            <a:lvl1pPr algn="r">
              <a:defRPr sz="1200">
                <a:solidFill>
                  <a:schemeClr val="tx1">
                    <a:tint val="75000"/>
                  </a:schemeClr>
                </a:solidFill>
              </a:defRPr>
            </a:lvl1pPr>
          </a:lstStyle>
          <a:p>
            <a:fld id="{09EF0F31-4B4C-440F-A3CB-265D73A9B22E}" type="slidenum">
              <a:rPr lang="en-US" smtClean="0"/>
              <a:t>‹nr.›</a:t>
            </a:fld>
            <a:endParaRPr lang="en-US" dirty="0"/>
          </a:p>
        </p:txBody>
      </p:sp>
      <p:pic>
        <p:nvPicPr>
          <p:cNvPr id="3074" name="Picture 2">
            <a:extLst>
              <a:ext uri="{FF2B5EF4-FFF2-40B4-BE49-F238E27FC236}">
                <a16:creationId xmlns:a16="http://schemas.microsoft.com/office/drawing/2014/main" id="{DDF2780F-1602-C95B-AD90-D44644BF2A3D}"/>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9072923" y="6200562"/>
            <a:ext cx="2064470" cy="5404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2661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5CC856AB-D495-D578-8101-066E540F431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289303" y="1119116"/>
            <a:ext cx="8432900" cy="2213635"/>
          </a:xfrm>
          <a:prstGeom prst="rect">
            <a:avLst/>
          </a:prstGeom>
          <a:noFill/>
          <a:extLst>
            <a:ext uri="{909E8E84-426E-40DD-AFC4-6F175D3DCCD1}">
              <a14:hiddenFill xmlns:a14="http://schemas.microsoft.com/office/drawing/2010/main">
                <a:solidFill>
                  <a:srgbClr val="FFFFFF"/>
                </a:solidFill>
              </a14:hiddenFill>
            </a:ext>
          </a:extLst>
        </p:spPr>
      </p:pic>
      <p:sp>
        <p:nvSpPr>
          <p:cNvPr id="1033" name="Right Triangle 1032">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5" name="Rectangle 1034">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43D67CA-8BC7-4274-B79A-1F1F42B662EC}"/>
              </a:ext>
            </a:extLst>
          </p:cNvPr>
          <p:cNvSpPr>
            <a:spLocks noGrp="1"/>
          </p:cNvSpPr>
          <p:nvPr>
            <p:ph type="ctrTitle"/>
          </p:nvPr>
        </p:nvSpPr>
        <p:spPr>
          <a:xfrm>
            <a:off x="1289303" y="3554102"/>
            <a:ext cx="8921672" cy="1713305"/>
          </a:xfrm>
        </p:spPr>
        <p:txBody>
          <a:bodyPr anchor="b">
            <a:normAutofit/>
          </a:bodyPr>
          <a:lstStyle/>
          <a:p>
            <a:r>
              <a:rPr lang="da-DK" sz="5600" b="1" dirty="0"/>
              <a:t>Examiner </a:t>
            </a:r>
            <a:r>
              <a:rPr lang="da-DK" sz="5600" b="1" dirty="0" err="1"/>
              <a:t>standardization</a:t>
            </a:r>
            <a:r>
              <a:rPr lang="da-DK" sz="5600" b="1" dirty="0"/>
              <a:t> Cases</a:t>
            </a:r>
            <a:endParaRPr lang="en-US" sz="5600" b="1" dirty="0"/>
          </a:p>
        </p:txBody>
      </p:sp>
    </p:spTree>
    <p:extLst>
      <p:ext uri="{BB962C8B-B14F-4D97-AF65-F5344CB8AC3E}">
        <p14:creationId xmlns:p14="http://schemas.microsoft.com/office/powerpoint/2010/main" val="6971328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293E21-8334-BD6A-68D3-12E9CC61E87E}"/>
              </a:ext>
            </a:extLst>
          </p:cNvPr>
          <p:cNvSpPr>
            <a:spLocks noGrp="1"/>
          </p:cNvSpPr>
          <p:nvPr>
            <p:ph type="title"/>
          </p:nvPr>
        </p:nvSpPr>
        <p:spPr/>
        <p:txBody>
          <a:bodyPr/>
          <a:lstStyle/>
          <a:p>
            <a:r>
              <a:rPr lang="en-US" dirty="0"/>
              <a:t>Which Airspace?</a:t>
            </a:r>
          </a:p>
        </p:txBody>
      </p:sp>
      <p:sp>
        <p:nvSpPr>
          <p:cNvPr id="5" name="Pladsholder til dato 4">
            <a:extLst>
              <a:ext uri="{FF2B5EF4-FFF2-40B4-BE49-F238E27FC236}">
                <a16:creationId xmlns:a16="http://schemas.microsoft.com/office/drawing/2014/main" id="{ED939887-DBB9-77E2-7C3F-1560B915E7E9}"/>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AECAF230-8563-2363-AB90-C5C96127B968}"/>
              </a:ext>
            </a:extLst>
          </p:cNvPr>
          <p:cNvSpPr>
            <a:spLocks noGrp="1"/>
          </p:cNvSpPr>
          <p:nvPr>
            <p:ph type="ftr" sz="quarter" idx="11"/>
          </p:nvPr>
        </p:nvSpPr>
        <p:spPr/>
        <p:txBody>
          <a:bodyPr/>
          <a:lstStyle/>
          <a:p>
            <a:r>
              <a:rPr lang="en-US"/>
              <a:t>CD&amp;TJ</a:t>
            </a:r>
            <a:endParaRPr lang="en-US" dirty="0"/>
          </a:p>
        </p:txBody>
      </p:sp>
      <p:pic>
        <p:nvPicPr>
          <p:cNvPr id="8" name="Pladsholder til indhold 11">
            <a:extLst>
              <a:ext uri="{FF2B5EF4-FFF2-40B4-BE49-F238E27FC236}">
                <a16:creationId xmlns:a16="http://schemas.microsoft.com/office/drawing/2014/main" id="{34C78221-3342-E7EF-F039-82C278B31B59}"/>
              </a:ext>
            </a:extLst>
          </p:cNvPr>
          <p:cNvPicPr>
            <a:picLocks noGrp="1" noChangeAspect="1"/>
          </p:cNvPicPr>
          <p:nvPr>
            <p:ph sz="half" idx="2"/>
          </p:nvPr>
        </p:nvPicPr>
        <p:blipFill>
          <a:blip r:embed="rId2"/>
          <a:stretch>
            <a:fillRect/>
          </a:stretch>
        </p:blipFill>
        <p:spPr>
          <a:xfrm>
            <a:off x="6434137" y="1274977"/>
            <a:ext cx="5181600" cy="4555425"/>
          </a:xfrm>
          <a:prstGeom prst="rect">
            <a:avLst/>
          </a:prstGeom>
        </p:spPr>
      </p:pic>
      <p:sp>
        <p:nvSpPr>
          <p:cNvPr id="9" name="Pladsholder til indhold 2">
            <a:extLst>
              <a:ext uri="{FF2B5EF4-FFF2-40B4-BE49-F238E27FC236}">
                <a16:creationId xmlns:a16="http://schemas.microsoft.com/office/drawing/2014/main" id="{F43E3911-F10B-0D37-20B7-90A09025776B}"/>
              </a:ext>
            </a:extLst>
          </p:cNvPr>
          <p:cNvSpPr txBox="1">
            <a:spLocks/>
          </p:cNvSpPr>
          <p:nvPr/>
        </p:nvSpPr>
        <p:spPr>
          <a:xfrm>
            <a:off x="990600" y="1978025"/>
            <a:ext cx="5181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The airspace in “G” – so own separation must be maintained – and in fact, this is the case here!!</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However – a discussion </a:t>
            </a:r>
            <a:r>
              <a:rPr lang="da-DK" dirty="0" err="1"/>
              <a:t>during</a:t>
            </a:r>
            <a:r>
              <a:rPr lang="en-US" dirty="0"/>
              <a:t> debriefing could be airmanship. E.g., wake turbulence?</a:t>
            </a: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1247829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2E999C-CE86-1769-7B68-265B18064882}"/>
              </a:ext>
            </a:extLst>
          </p:cNvPr>
          <p:cNvSpPr>
            <a:spLocks noGrp="1"/>
          </p:cNvSpPr>
          <p:nvPr>
            <p:ph type="title"/>
          </p:nvPr>
        </p:nvSpPr>
        <p:spPr/>
        <p:txBody>
          <a:bodyPr/>
          <a:lstStyle/>
          <a:p>
            <a:r>
              <a:rPr lang="en-US" dirty="0"/>
              <a:t>Expired rating</a:t>
            </a:r>
          </a:p>
        </p:txBody>
      </p:sp>
      <p:sp>
        <p:nvSpPr>
          <p:cNvPr id="5" name="Pladsholder til dato 4">
            <a:extLst>
              <a:ext uri="{FF2B5EF4-FFF2-40B4-BE49-F238E27FC236}">
                <a16:creationId xmlns:a16="http://schemas.microsoft.com/office/drawing/2014/main" id="{236517A4-A427-7640-0211-07D71767ED9F}"/>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9470B912-D264-39A1-B61B-6D885C77DA00}"/>
              </a:ext>
            </a:extLst>
          </p:cNvPr>
          <p:cNvSpPr>
            <a:spLocks noGrp="1"/>
          </p:cNvSpPr>
          <p:nvPr>
            <p:ph type="ftr" sz="quarter" idx="11"/>
          </p:nvPr>
        </p:nvSpPr>
        <p:spPr/>
        <p:txBody>
          <a:bodyPr/>
          <a:lstStyle/>
          <a:p>
            <a:r>
              <a:rPr lang="en-US"/>
              <a:t>CD&amp;TJ</a:t>
            </a:r>
            <a:endParaRPr lang="en-US" dirty="0"/>
          </a:p>
        </p:txBody>
      </p:sp>
      <p:sp>
        <p:nvSpPr>
          <p:cNvPr id="7" name="Pladsholder til indhold 2">
            <a:extLst>
              <a:ext uri="{FF2B5EF4-FFF2-40B4-BE49-F238E27FC236}">
                <a16:creationId xmlns:a16="http://schemas.microsoft.com/office/drawing/2014/main" id="{14DEDB48-D641-908F-3880-377106E2CCF5}"/>
              </a:ext>
            </a:extLst>
          </p:cNvPr>
          <p:cNvSpPr>
            <a:spLocks noGrp="1"/>
          </p:cNvSpPr>
          <p:nvPr>
            <p:ph sz="half" idx="1"/>
          </p:nvPr>
        </p:nvSpPr>
        <p:spPr>
          <a:xfrm>
            <a:off x="838200" y="1825625"/>
            <a:ext cx="5181600" cy="4351338"/>
          </a:xfrm>
        </p:spPr>
        <p:txBody>
          <a:bodyPr/>
          <a:lstStyle/>
          <a:p>
            <a:pPr marL="0" indent="0">
              <a:buNone/>
            </a:pPr>
            <a:r>
              <a:rPr lang="en-US" dirty="0"/>
              <a:t>A pilot is expired on his A320 rating for 9 years. </a:t>
            </a:r>
          </a:p>
          <a:p>
            <a:pPr marL="0" indent="0">
              <a:buNone/>
            </a:pPr>
            <a:endParaRPr lang="en-US" dirty="0"/>
          </a:p>
          <a:p>
            <a:pPr marL="0" indent="0">
              <a:buNone/>
            </a:pPr>
            <a:r>
              <a:rPr lang="en-US" dirty="0"/>
              <a:t>No privileges have been held since.</a:t>
            </a:r>
          </a:p>
          <a:p>
            <a:pPr marL="0" indent="0">
              <a:buNone/>
            </a:pPr>
            <a:endParaRPr lang="en-US" dirty="0"/>
          </a:p>
          <a:p>
            <a:pPr marL="0" indent="0">
              <a:buNone/>
            </a:pPr>
            <a:r>
              <a:rPr lang="en-US" dirty="0"/>
              <a:t>What is required to be current and able to fly the A320 again?</a:t>
            </a:r>
          </a:p>
          <a:p>
            <a:pPr marL="0" indent="0">
              <a:buNone/>
            </a:pPr>
            <a:endParaRPr lang="en-US" dirty="0"/>
          </a:p>
        </p:txBody>
      </p:sp>
      <p:sp>
        <p:nvSpPr>
          <p:cNvPr id="8" name="Pladsholder til indhold 3">
            <a:extLst>
              <a:ext uri="{FF2B5EF4-FFF2-40B4-BE49-F238E27FC236}">
                <a16:creationId xmlns:a16="http://schemas.microsoft.com/office/drawing/2014/main" id="{A89D761A-8CA2-BEC1-580F-526ACF9D9A04}"/>
              </a:ext>
            </a:extLst>
          </p:cNvPr>
          <p:cNvSpPr>
            <a:spLocks noGrp="1"/>
          </p:cNvSpPr>
          <p:nvPr>
            <p:ph sz="half" idx="2"/>
          </p:nvPr>
        </p:nvSpPr>
        <p:spPr>
          <a:xfrm>
            <a:off x="6172200" y="1825625"/>
            <a:ext cx="5181600" cy="4351338"/>
          </a:xfrm>
        </p:spPr>
        <p:txBody>
          <a:bodyPr/>
          <a:lstStyle/>
          <a:p>
            <a:pPr>
              <a:defRPr sz="2800"/>
            </a:pPr>
            <a:r>
              <a:rPr lang="en-US" dirty="0"/>
              <a:t>Theory</a:t>
            </a:r>
          </a:p>
          <a:p>
            <a:pPr>
              <a:defRPr sz="2800"/>
            </a:pPr>
            <a:r>
              <a:rPr lang="en-US" dirty="0"/>
              <a:t>Medical</a:t>
            </a:r>
          </a:p>
          <a:p>
            <a:pPr>
              <a:defRPr sz="2800"/>
            </a:pPr>
            <a:r>
              <a:rPr lang="en-US" dirty="0"/>
              <a:t>Radio License</a:t>
            </a:r>
          </a:p>
          <a:p>
            <a:pPr>
              <a:defRPr sz="2800"/>
            </a:pPr>
            <a:r>
              <a:rPr lang="en-US" dirty="0"/>
              <a:t>Renewal Training (ATO)</a:t>
            </a:r>
          </a:p>
          <a:p>
            <a:pPr>
              <a:defRPr sz="2800"/>
            </a:pPr>
            <a:r>
              <a:rPr lang="en-US" dirty="0"/>
              <a:t>LPC</a:t>
            </a:r>
          </a:p>
          <a:p>
            <a:pPr marL="0" indent="0">
              <a:buNone/>
            </a:pPr>
            <a:endParaRPr lang="en-US" dirty="0"/>
          </a:p>
        </p:txBody>
      </p:sp>
    </p:spTree>
    <p:extLst>
      <p:ext uri="{BB962C8B-B14F-4D97-AF65-F5344CB8AC3E}">
        <p14:creationId xmlns:p14="http://schemas.microsoft.com/office/powerpoint/2010/main" val="1596300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D80F12-4AAE-9CF5-47F7-02E71DD370C3}"/>
              </a:ext>
            </a:extLst>
          </p:cNvPr>
          <p:cNvSpPr>
            <a:spLocks noGrp="1"/>
          </p:cNvSpPr>
          <p:nvPr>
            <p:ph type="title"/>
          </p:nvPr>
        </p:nvSpPr>
        <p:spPr/>
        <p:txBody>
          <a:bodyPr/>
          <a:lstStyle/>
          <a:p>
            <a:r>
              <a:rPr lang="da-DK" dirty="0" err="1"/>
              <a:t>Expired</a:t>
            </a:r>
            <a:r>
              <a:rPr lang="da-DK" dirty="0"/>
              <a:t> </a:t>
            </a:r>
            <a:r>
              <a:rPr lang="da-DK" dirty="0" err="1"/>
              <a:t>medical</a:t>
            </a:r>
            <a:endParaRPr lang="en-US" dirty="0"/>
          </a:p>
        </p:txBody>
      </p:sp>
      <p:sp>
        <p:nvSpPr>
          <p:cNvPr id="5" name="Pladsholder til dato 4">
            <a:extLst>
              <a:ext uri="{FF2B5EF4-FFF2-40B4-BE49-F238E27FC236}">
                <a16:creationId xmlns:a16="http://schemas.microsoft.com/office/drawing/2014/main" id="{D90B8639-E92C-F40C-D57D-E7B7C6B2AFD4}"/>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35AFD5F3-B8A1-316D-F111-536D324D339C}"/>
              </a:ext>
            </a:extLst>
          </p:cNvPr>
          <p:cNvSpPr>
            <a:spLocks noGrp="1"/>
          </p:cNvSpPr>
          <p:nvPr>
            <p:ph type="ftr" sz="quarter" idx="11"/>
          </p:nvPr>
        </p:nvSpPr>
        <p:spPr/>
        <p:txBody>
          <a:bodyPr/>
          <a:lstStyle/>
          <a:p>
            <a:r>
              <a:rPr lang="en-US"/>
              <a:t>CD&amp;TJ</a:t>
            </a:r>
            <a:endParaRPr lang="en-US" dirty="0"/>
          </a:p>
        </p:txBody>
      </p:sp>
      <p:sp>
        <p:nvSpPr>
          <p:cNvPr id="9" name="Pladsholder til indhold 2">
            <a:extLst>
              <a:ext uri="{FF2B5EF4-FFF2-40B4-BE49-F238E27FC236}">
                <a16:creationId xmlns:a16="http://schemas.microsoft.com/office/drawing/2014/main" id="{E444A33E-78BB-D8BB-BF01-FEEA43D99F5A}"/>
              </a:ext>
            </a:extLst>
          </p:cNvPr>
          <p:cNvSpPr>
            <a:spLocks noGrp="1"/>
          </p:cNvSpPr>
          <p:nvPr>
            <p:ph sz="half" idx="1"/>
          </p:nvPr>
        </p:nvSpPr>
        <p:spPr>
          <a:xfrm>
            <a:off x="838200" y="1825625"/>
            <a:ext cx="5181600" cy="4351338"/>
          </a:xfrm>
        </p:spPr>
        <p:txBody>
          <a:bodyPr/>
          <a:lstStyle/>
          <a:p>
            <a:pPr marL="0" indent="0">
              <a:buNone/>
            </a:pPr>
            <a:r>
              <a:rPr lang="en-US" dirty="0"/>
              <a:t>One of the pilots shows up to his LPC with an expired medical</a:t>
            </a:r>
          </a:p>
          <a:p>
            <a:pPr marL="0" indent="0">
              <a:buNone/>
            </a:pPr>
            <a:endParaRPr lang="en-US" dirty="0"/>
          </a:p>
          <a:p>
            <a:pPr marL="0" indent="0">
              <a:buNone/>
            </a:pPr>
            <a:r>
              <a:rPr lang="en-US" dirty="0"/>
              <a:t>What do you do?</a:t>
            </a:r>
          </a:p>
        </p:txBody>
      </p:sp>
      <p:sp>
        <p:nvSpPr>
          <p:cNvPr id="10" name="Pladsholder til indhold 3">
            <a:extLst>
              <a:ext uri="{FF2B5EF4-FFF2-40B4-BE49-F238E27FC236}">
                <a16:creationId xmlns:a16="http://schemas.microsoft.com/office/drawing/2014/main" id="{70694E63-F6D2-F297-FE28-82BCE52EC661}"/>
              </a:ext>
            </a:extLst>
          </p:cNvPr>
          <p:cNvSpPr>
            <a:spLocks noGrp="1"/>
          </p:cNvSpPr>
          <p:nvPr>
            <p:ph sz="half" idx="2"/>
          </p:nvPr>
        </p:nvSpPr>
        <p:spPr>
          <a:xfrm>
            <a:off x="6172200" y="1825625"/>
            <a:ext cx="5181600" cy="4351338"/>
          </a:xfrm>
        </p:spPr>
        <p:txBody>
          <a:bodyPr/>
          <a:lstStyle/>
          <a:p>
            <a:pPr marL="0" indent="0">
              <a:buNone/>
            </a:pPr>
            <a:r>
              <a:rPr lang="en-US" dirty="0"/>
              <a:t>That is no problem – perhaps a company requirement, but not for the CAA. </a:t>
            </a:r>
          </a:p>
          <a:p>
            <a:pPr marL="0" indent="0">
              <a:buNone/>
            </a:pPr>
            <a:endParaRPr lang="en-US" dirty="0"/>
          </a:p>
          <a:p>
            <a:pPr marL="0" indent="0">
              <a:buNone/>
            </a:pPr>
            <a:r>
              <a:rPr lang="en-US" dirty="0"/>
              <a:t>However - The pilot must not exercise the privileges of the License until he has a valid medical.</a:t>
            </a:r>
          </a:p>
          <a:p>
            <a:pPr marL="0" indent="0">
              <a:buNone/>
            </a:pPr>
            <a:endParaRPr lang="en-US" dirty="0"/>
          </a:p>
        </p:txBody>
      </p:sp>
    </p:spTree>
    <p:extLst>
      <p:ext uri="{BB962C8B-B14F-4D97-AF65-F5344CB8AC3E}">
        <p14:creationId xmlns:p14="http://schemas.microsoft.com/office/powerpoint/2010/main" val="2171169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01C852-5D26-C5D5-DBDC-8B50D3372E36}"/>
              </a:ext>
            </a:extLst>
          </p:cNvPr>
          <p:cNvSpPr>
            <a:spLocks noGrp="1"/>
          </p:cNvSpPr>
          <p:nvPr>
            <p:ph type="title"/>
          </p:nvPr>
        </p:nvSpPr>
        <p:spPr/>
        <p:txBody>
          <a:bodyPr/>
          <a:lstStyle/>
          <a:p>
            <a:r>
              <a:rPr lang="en-US" dirty="0"/>
              <a:t>SFI assist</a:t>
            </a:r>
          </a:p>
        </p:txBody>
      </p:sp>
      <p:sp>
        <p:nvSpPr>
          <p:cNvPr id="5" name="Pladsholder til dato 4">
            <a:extLst>
              <a:ext uri="{FF2B5EF4-FFF2-40B4-BE49-F238E27FC236}">
                <a16:creationId xmlns:a16="http://schemas.microsoft.com/office/drawing/2014/main" id="{9891A966-7CE5-756D-1CFB-A3F011BDCC45}"/>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99BB36EC-478D-780E-269B-5CDBADD8288E}"/>
              </a:ext>
            </a:extLst>
          </p:cNvPr>
          <p:cNvSpPr>
            <a:spLocks noGrp="1"/>
          </p:cNvSpPr>
          <p:nvPr>
            <p:ph type="ftr" sz="quarter" idx="11"/>
          </p:nvPr>
        </p:nvSpPr>
        <p:spPr/>
        <p:txBody>
          <a:bodyPr/>
          <a:lstStyle/>
          <a:p>
            <a:r>
              <a:rPr lang="en-US"/>
              <a:t>CD&amp;TJ</a:t>
            </a:r>
            <a:endParaRPr lang="en-US" dirty="0"/>
          </a:p>
        </p:txBody>
      </p:sp>
      <p:sp>
        <p:nvSpPr>
          <p:cNvPr id="7" name="Pladsholder til indhold 2">
            <a:extLst>
              <a:ext uri="{FF2B5EF4-FFF2-40B4-BE49-F238E27FC236}">
                <a16:creationId xmlns:a16="http://schemas.microsoft.com/office/drawing/2014/main" id="{BB2C29F2-5DC2-7D50-4CA5-880F9B07E8C5}"/>
              </a:ext>
            </a:extLst>
          </p:cNvPr>
          <p:cNvSpPr>
            <a:spLocks noGrp="1"/>
          </p:cNvSpPr>
          <p:nvPr>
            <p:ph sz="half" idx="1"/>
          </p:nvPr>
        </p:nvSpPr>
        <p:spPr>
          <a:xfrm>
            <a:off x="838200" y="1825625"/>
            <a:ext cx="5181600" cy="4351338"/>
          </a:xfrm>
        </p:spPr>
        <p:txBody>
          <a:bodyPr/>
          <a:lstStyle/>
          <a:p>
            <a:pPr marL="0" indent="0">
              <a:buNone/>
            </a:pPr>
            <a:r>
              <a:rPr lang="en-US" dirty="0"/>
              <a:t>One of the pilots does not show up to his LPC. </a:t>
            </a:r>
          </a:p>
          <a:p>
            <a:pPr marL="0" indent="0">
              <a:buNone/>
            </a:pPr>
            <a:endParaRPr lang="en-US" dirty="0"/>
          </a:p>
          <a:p>
            <a:pPr marL="0" indent="0">
              <a:buNone/>
            </a:pPr>
            <a:r>
              <a:rPr lang="en-US" dirty="0"/>
              <a:t>An SFI working in the training center offers to fly as assist.</a:t>
            </a:r>
          </a:p>
          <a:p>
            <a:pPr marL="0" indent="0">
              <a:buNone/>
            </a:pPr>
            <a:endParaRPr lang="en-US" dirty="0"/>
          </a:p>
          <a:p>
            <a:pPr marL="0" indent="0">
              <a:buNone/>
            </a:pPr>
            <a:r>
              <a:rPr lang="en-US" dirty="0"/>
              <a:t>What do you do?</a:t>
            </a:r>
          </a:p>
          <a:p>
            <a:pPr marL="0" indent="0">
              <a:buNone/>
            </a:pPr>
            <a:endParaRPr lang="en-US" dirty="0"/>
          </a:p>
        </p:txBody>
      </p:sp>
      <p:sp>
        <p:nvSpPr>
          <p:cNvPr id="8" name="Pladsholder til indhold 3">
            <a:extLst>
              <a:ext uri="{FF2B5EF4-FFF2-40B4-BE49-F238E27FC236}">
                <a16:creationId xmlns:a16="http://schemas.microsoft.com/office/drawing/2014/main" id="{E53A54F1-3F9E-7D0F-B9D6-21BA95EC0D10}"/>
              </a:ext>
            </a:extLst>
          </p:cNvPr>
          <p:cNvSpPr>
            <a:spLocks noGrp="1"/>
          </p:cNvSpPr>
          <p:nvPr>
            <p:ph sz="half" idx="2"/>
          </p:nvPr>
        </p:nvSpPr>
        <p:spPr>
          <a:xfrm>
            <a:off x="6172200" y="1825625"/>
            <a:ext cx="5181600" cy="4351338"/>
          </a:xfrm>
        </p:spPr>
        <p:txBody>
          <a:bodyPr/>
          <a:lstStyle/>
          <a:p>
            <a:pPr marL="0" indent="0">
              <a:buNone/>
            </a:pPr>
            <a:r>
              <a:rPr lang="en-US" dirty="0"/>
              <a:t>Is the SFI qualified (Valid LPC) – then it is ok</a:t>
            </a:r>
          </a:p>
          <a:p>
            <a:pPr marL="0" indent="0">
              <a:buNone/>
            </a:pPr>
            <a:endParaRPr lang="en-US" dirty="0"/>
          </a:p>
          <a:p>
            <a:pPr marL="0" indent="0">
              <a:buNone/>
            </a:pPr>
            <a:r>
              <a:rPr lang="en-US" dirty="0"/>
              <a:t>But do observe that not all SFI’s hold a valid LPC!</a:t>
            </a:r>
          </a:p>
          <a:p>
            <a:pPr marL="0" indent="0">
              <a:buNone/>
            </a:pPr>
            <a:endParaRPr lang="en-US" dirty="0"/>
          </a:p>
        </p:txBody>
      </p:sp>
    </p:spTree>
    <p:extLst>
      <p:ext uri="{BB962C8B-B14F-4D97-AF65-F5344CB8AC3E}">
        <p14:creationId xmlns:p14="http://schemas.microsoft.com/office/powerpoint/2010/main" val="3364556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41999B-6C82-18F8-826F-C629ECBDE250}"/>
              </a:ext>
            </a:extLst>
          </p:cNvPr>
          <p:cNvSpPr>
            <a:spLocks noGrp="1"/>
          </p:cNvSpPr>
          <p:nvPr>
            <p:ph type="title"/>
          </p:nvPr>
        </p:nvSpPr>
        <p:spPr/>
        <p:txBody>
          <a:bodyPr/>
          <a:lstStyle/>
          <a:p>
            <a:r>
              <a:rPr lang="en-US" dirty="0"/>
              <a:t>The pilot stops the test</a:t>
            </a:r>
          </a:p>
        </p:txBody>
      </p:sp>
      <p:sp>
        <p:nvSpPr>
          <p:cNvPr id="5" name="Pladsholder til dato 4">
            <a:extLst>
              <a:ext uri="{FF2B5EF4-FFF2-40B4-BE49-F238E27FC236}">
                <a16:creationId xmlns:a16="http://schemas.microsoft.com/office/drawing/2014/main" id="{F210BF3E-F1A7-E3EE-EB76-DBCDF1BAEE0B}"/>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CF12FC52-C696-11C0-1CCA-5C12D3B51E0C}"/>
              </a:ext>
            </a:extLst>
          </p:cNvPr>
          <p:cNvSpPr>
            <a:spLocks noGrp="1"/>
          </p:cNvSpPr>
          <p:nvPr>
            <p:ph type="ftr" sz="quarter" idx="11"/>
          </p:nvPr>
        </p:nvSpPr>
        <p:spPr/>
        <p:txBody>
          <a:bodyPr/>
          <a:lstStyle/>
          <a:p>
            <a:r>
              <a:rPr lang="en-US"/>
              <a:t>CD&amp;TJ</a:t>
            </a:r>
            <a:endParaRPr lang="en-US" dirty="0"/>
          </a:p>
        </p:txBody>
      </p:sp>
      <p:sp>
        <p:nvSpPr>
          <p:cNvPr id="7" name="Pladsholder til indhold 2">
            <a:extLst>
              <a:ext uri="{FF2B5EF4-FFF2-40B4-BE49-F238E27FC236}">
                <a16:creationId xmlns:a16="http://schemas.microsoft.com/office/drawing/2014/main" id="{652A8973-CFD1-CCE5-59F7-FF18AC4E5146}"/>
              </a:ext>
            </a:extLst>
          </p:cNvPr>
          <p:cNvSpPr>
            <a:spLocks noGrp="1"/>
          </p:cNvSpPr>
          <p:nvPr>
            <p:ph sz="half" idx="1"/>
          </p:nvPr>
        </p:nvSpPr>
        <p:spPr>
          <a:xfrm>
            <a:off x="838200" y="1825625"/>
            <a:ext cx="5181600" cy="4351338"/>
          </a:xfrm>
        </p:spPr>
        <p:txBody>
          <a:bodyPr/>
          <a:lstStyle/>
          <a:p>
            <a:pPr marL="0" indent="0">
              <a:buNone/>
            </a:pPr>
            <a:r>
              <a:rPr lang="en-US" dirty="0"/>
              <a:t>A pilot is performing well, but when 4 exercises remains, he says he feels sick and wants to stop the test. </a:t>
            </a:r>
          </a:p>
          <a:p>
            <a:pPr marL="0" indent="0">
              <a:buNone/>
            </a:pPr>
            <a:endParaRPr lang="en-US" dirty="0"/>
          </a:p>
          <a:p>
            <a:pPr marL="0" indent="0">
              <a:buNone/>
            </a:pPr>
            <a:r>
              <a:rPr lang="en-US" dirty="0"/>
              <a:t>What do you do?</a:t>
            </a:r>
          </a:p>
          <a:p>
            <a:pPr marL="0" indent="0">
              <a:buNone/>
            </a:pPr>
            <a:endParaRPr lang="en-US" dirty="0"/>
          </a:p>
        </p:txBody>
      </p:sp>
      <p:sp>
        <p:nvSpPr>
          <p:cNvPr id="8" name="Pladsholder til indhold 3">
            <a:extLst>
              <a:ext uri="{FF2B5EF4-FFF2-40B4-BE49-F238E27FC236}">
                <a16:creationId xmlns:a16="http://schemas.microsoft.com/office/drawing/2014/main" id="{31412A5F-8290-B2CC-E21C-1BFB09300A4F}"/>
              </a:ext>
            </a:extLst>
          </p:cNvPr>
          <p:cNvSpPr>
            <a:spLocks noGrp="1"/>
          </p:cNvSpPr>
          <p:nvPr>
            <p:ph sz="half" idx="2"/>
          </p:nvPr>
        </p:nvSpPr>
        <p:spPr>
          <a:xfrm>
            <a:off x="6172200" y="1825625"/>
            <a:ext cx="5181600" cy="4351338"/>
          </a:xfrm>
        </p:spPr>
        <p:txBody>
          <a:bodyPr/>
          <a:lstStyle/>
          <a:p>
            <a:pPr marL="0" indent="0">
              <a:buNone/>
            </a:pPr>
            <a:r>
              <a:rPr lang="en-US" dirty="0"/>
              <a:t>You have 2 options:</a:t>
            </a:r>
          </a:p>
          <a:p>
            <a:pPr marL="0" indent="0">
              <a:buNone/>
            </a:pPr>
            <a:r>
              <a:rPr lang="en-US" dirty="0"/>
              <a:t>Incomplete or </a:t>
            </a:r>
            <a:r>
              <a:rPr lang="en-US" b="1" dirty="0">
                <a:solidFill>
                  <a:srgbClr val="FF0000"/>
                </a:solidFill>
              </a:rPr>
              <a:t>FAIL</a:t>
            </a:r>
            <a:r>
              <a:rPr lang="en-US" dirty="0"/>
              <a:t>, depending on whether your judgement: is an acceptable reason or not ?</a:t>
            </a:r>
          </a:p>
          <a:p>
            <a:pPr marL="0" indent="0">
              <a:buNone/>
            </a:pPr>
            <a:endParaRPr lang="en-US" dirty="0"/>
          </a:p>
        </p:txBody>
      </p:sp>
    </p:spTree>
    <p:extLst>
      <p:ext uri="{BB962C8B-B14F-4D97-AF65-F5344CB8AC3E}">
        <p14:creationId xmlns:p14="http://schemas.microsoft.com/office/powerpoint/2010/main" val="2896016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5677EB-1F57-8AD1-FF26-991BB03F9BFE}"/>
              </a:ext>
            </a:extLst>
          </p:cNvPr>
          <p:cNvSpPr>
            <a:spLocks noGrp="1"/>
          </p:cNvSpPr>
          <p:nvPr>
            <p:ph type="title"/>
          </p:nvPr>
        </p:nvSpPr>
        <p:spPr/>
        <p:txBody>
          <a:bodyPr/>
          <a:lstStyle/>
          <a:p>
            <a:r>
              <a:rPr lang="en-US" dirty="0"/>
              <a:t>Turn left right here</a:t>
            </a:r>
          </a:p>
        </p:txBody>
      </p:sp>
      <p:sp>
        <p:nvSpPr>
          <p:cNvPr id="5" name="Pladsholder til dato 4">
            <a:extLst>
              <a:ext uri="{FF2B5EF4-FFF2-40B4-BE49-F238E27FC236}">
                <a16:creationId xmlns:a16="http://schemas.microsoft.com/office/drawing/2014/main" id="{26959C80-34D4-A652-9BF6-923996762463}"/>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58343CEF-A7FE-06C0-A223-5ABB7216E1FA}"/>
              </a:ext>
            </a:extLst>
          </p:cNvPr>
          <p:cNvSpPr>
            <a:spLocks noGrp="1"/>
          </p:cNvSpPr>
          <p:nvPr>
            <p:ph type="ftr" sz="quarter" idx="11"/>
          </p:nvPr>
        </p:nvSpPr>
        <p:spPr/>
        <p:txBody>
          <a:bodyPr/>
          <a:lstStyle/>
          <a:p>
            <a:r>
              <a:rPr lang="en-US"/>
              <a:t>CD&amp;TJ</a:t>
            </a:r>
            <a:endParaRPr lang="en-US" dirty="0"/>
          </a:p>
        </p:txBody>
      </p:sp>
      <p:sp>
        <p:nvSpPr>
          <p:cNvPr id="7" name="Pladsholder til indhold 2">
            <a:extLst>
              <a:ext uri="{FF2B5EF4-FFF2-40B4-BE49-F238E27FC236}">
                <a16:creationId xmlns:a16="http://schemas.microsoft.com/office/drawing/2014/main" id="{64CDA350-FF97-05EC-ABA3-1B81D20AB2DD}"/>
              </a:ext>
            </a:extLst>
          </p:cNvPr>
          <p:cNvSpPr>
            <a:spLocks noGrp="1"/>
          </p:cNvSpPr>
          <p:nvPr>
            <p:ph sz="half" idx="1"/>
          </p:nvPr>
        </p:nvSpPr>
        <p:spPr>
          <a:xfrm>
            <a:off x="838200" y="1825625"/>
            <a:ext cx="5181600" cy="4351338"/>
          </a:xfrm>
        </p:spPr>
        <p:txBody>
          <a:bodyPr>
            <a:normAutofit fontScale="92500" lnSpcReduction="10000"/>
          </a:bodyPr>
          <a:lstStyle/>
          <a:p>
            <a:pPr marL="0" indent="0">
              <a:buNone/>
            </a:pPr>
            <a:r>
              <a:rPr lang="en-US" dirty="0"/>
              <a:t>You are performing a License Proficiency Check with your employer and your fellow instructor. </a:t>
            </a:r>
          </a:p>
          <a:p>
            <a:pPr marL="0" indent="0">
              <a:buNone/>
            </a:pPr>
            <a:r>
              <a:rPr lang="en-US" dirty="0"/>
              <a:t>During taxi you give them the ATC clearance: “After departure runway 08, turn </a:t>
            </a:r>
            <a:r>
              <a:rPr lang="en-US" dirty="0">
                <a:solidFill>
                  <a:srgbClr val="FF0000"/>
                </a:solidFill>
              </a:rPr>
              <a:t>left</a:t>
            </a:r>
            <a:r>
              <a:rPr lang="en-US" dirty="0"/>
              <a:t> heading 260 degrees  and climb 9000</a:t>
            </a:r>
            <a:r>
              <a:rPr lang="da-DK" dirty="0" err="1"/>
              <a:t>ft</a:t>
            </a:r>
            <a:r>
              <a:rPr lang="en-US" dirty="0"/>
              <a:t>”. </a:t>
            </a:r>
          </a:p>
          <a:p>
            <a:pPr marL="0" indent="0">
              <a:buNone/>
            </a:pPr>
            <a:r>
              <a:rPr lang="en-US" dirty="0"/>
              <a:t>Correct read back is received from the crew.</a:t>
            </a:r>
          </a:p>
          <a:p>
            <a:pPr marL="0" indent="0">
              <a:buNone/>
            </a:pPr>
            <a:r>
              <a:rPr lang="en-US" dirty="0"/>
              <a:t>After departure the crew turns </a:t>
            </a:r>
            <a:r>
              <a:rPr lang="en-US" dirty="0">
                <a:solidFill>
                  <a:srgbClr val="FF0000"/>
                </a:solidFill>
              </a:rPr>
              <a:t>right</a:t>
            </a:r>
            <a:r>
              <a:rPr lang="en-US" dirty="0"/>
              <a:t> heading 260 degrees and climbs to 9000</a:t>
            </a:r>
            <a:r>
              <a:rPr lang="da-DK" dirty="0" err="1"/>
              <a:t>ft</a:t>
            </a:r>
            <a:r>
              <a:rPr lang="en-US" dirty="0"/>
              <a:t>.</a:t>
            </a:r>
          </a:p>
          <a:p>
            <a:pPr marL="0" indent="0">
              <a:buNone/>
            </a:pPr>
            <a:endParaRPr lang="en-US" dirty="0"/>
          </a:p>
        </p:txBody>
      </p:sp>
      <p:sp>
        <p:nvSpPr>
          <p:cNvPr id="8" name="Pladsholder til indhold 3">
            <a:extLst>
              <a:ext uri="{FF2B5EF4-FFF2-40B4-BE49-F238E27FC236}">
                <a16:creationId xmlns:a16="http://schemas.microsoft.com/office/drawing/2014/main" id="{7167E6AB-050C-3386-7415-97722BF02590}"/>
              </a:ext>
            </a:extLst>
          </p:cNvPr>
          <p:cNvSpPr>
            <a:spLocks noGrp="1"/>
          </p:cNvSpPr>
          <p:nvPr>
            <p:ph sz="half" idx="2"/>
          </p:nvPr>
        </p:nvSpPr>
        <p:spPr>
          <a:xfrm>
            <a:off x="6172200" y="1825625"/>
            <a:ext cx="5564080" cy="4351338"/>
          </a:xfrm>
        </p:spPr>
        <p:txBody>
          <a:bodyPr>
            <a:normAutofit/>
          </a:bodyPr>
          <a:lstStyle/>
          <a:p>
            <a:pPr marL="0" indent="0">
              <a:buNone/>
            </a:pPr>
            <a:r>
              <a:rPr lang="en-US" dirty="0"/>
              <a:t>The point is in fact not the wrong turn – but the fact that </a:t>
            </a:r>
            <a:r>
              <a:rPr lang="en-US" b="1" dirty="0">
                <a:solidFill>
                  <a:srgbClr val="FF0000"/>
                </a:solidFill>
              </a:rPr>
              <a:t>YOU</a:t>
            </a:r>
            <a:r>
              <a:rPr lang="en-US" dirty="0"/>
              <a:t> are performing a test with your employer!!</a:t>
            </a:r>
          </a:p>
          <a:p>
            <a:pPr marL="0" indent="0">
              <a:buNone/>
            </a:pPr>
            <a:r>
              <a:rPr lang="en-US" dirty="0"/>
              <a:t>Is vested interest a subject – YES – don’t do that</a:t>
            </a:r>
          </a:p>
          <a:p>
            <a:pPr marL="0" indent="0">
              <a:buNone/>
            </a:pPr>
            <a:r>
              <a:rPr lang="en-US" dirty="0"/>
              <a:t>And </a:t>
            </a:r>
            <a:r>
              <a:rPr lang="en-US" dirty="0" err="1"/>
              <a:t>ps</a:t>
            </a:r>
            <a:r>
              <a:rPr lang="en-US" dirty="0"/>
              <a:t>: It is a full fail if the crew does not follow ATC instructions (item 3.9.1)</a:t>
            </a:r>
          </a:p>
          <a:p>
            <a:pPr marL="0" indent="0">
              <a:buNone/>
            </a:pPr>
            <a:endParaRPr lang="en-US" dirty="0"/>
          </a:p>
        </p:txBody>
      </p:sp>
    </p:spTree>
    <p:extLst>
      <p:ext uri="{BB962C8B-B14F-4D97-AF65-F5344CB8AC3E}">
        <p14:creationId xmlns:p14="http://schemas.microsoft.com/office/powerpoint/2010/main" val="2618851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4199B2-7599-A138-4025-126F184BECC3}"/>
              </a:ext>
            </a:extLst>
          </p:cNvPr>
          <p:cNvSpPr>
            <a:spLocks noGrp="1"/>
          </p:cNvSpPr>
          <p:nvPr>
            <p:ph type="title"/>
          </p:nvPr>
        </p:nvSpPr>
        <p:spPr/>
        <p:txBody>
          <a:bodyPr/>
          <a:lstStyle/>
          <a:p>
            <a:r>
              <a:rPr lang="en-US" dirty="0"/>
              <a:t>Houston – we have a problem</a:t>
            </a:r>
          </a:p>
        </p:txBody>
      </p:sp>
      <p:sp>
        <p:nvSpPr>
          <p:cNvPr id="5" name="Pladsholder til dato 4">
            <a:extLst>
              <a:ext uri="{FF2B5EF4-FFF2-40B4-BE49-F238E27FC236}">
                <a16:creationId xmlns:a16="http://schemas.microsoft.com/office/drawing/2014/main" id="{B8C7F9B5-650A-B0E8-B3E1-F980E623B296}"/>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F279E56E-BB17-F0BD-2EA3-D9CB01623BC3}"/>
              </a:ext>
            </a:extLst>
          </p:cNvPr>
          <p:cNvSpPr>
            <a:spLocks noGrp="1"/>
          </p:cNvSpPr>
          <p:nvPr>
            <p:ph type="ftr" sz="quarter" idx="11"/>
          </p:nvPr>
        </p:nvSpPr>
        <p:spPr/>
        <p:txBody>
          <a:bodyPr/>
          <a:lstStyle/>
          <a:p>
            <a:r>
              <a:rPr lang="en-US"/>
              <a:t>CD&amp;TJ</a:t>
            </a:r>
            <a:endParaRPr lang="en-US" dirty="0"/>
          </a:p>
        </p:txBody>
      </p:sp>
      <p:sp>
        <p:nvSpPr>
          <p:cNvPr id="7" name="Pladsholder til indhold 2">
            <a:extLst>
              <a:ext uri="{FF2B5EF4-FFF2-40B4-BE49-F238E27FC236}">
                <a16:creationId xmlns:a16="http://schemas.microsoft.com/office/drawing/2014/main" id="{3CB85D40-30F1-FB66-921A-2096AC12B99D}"/>
              </a:ext>
            </a:extLst>
          </p:cNvPr>
          <p:cNvSpPr>
            <a:spLocks noGrp="1"/>
          </p:cNvSpPr>
          <p:nvPr>
            <p:ph sz="half" idx="1"/>
          </p:nvPr>
        </p:nvSpPr>
        <p:spPr>
          <a:xfrm>
            <a:off x="838200" y="1825625"/>
            <a:ext cx="5181600" cy="4351338"/>
          </a:xfrm>
        </p:spPr>
        <p:txBody>
          <a:bodyPr>
            <a:normAutofit fontScale="92500" lnSpcReduction="20000"/>
          </a:bodyPr>
          <a:lstStyle/>
          <a:p>
            <a:pPr marL="0" indent="0">
              <a:buNone/>
            </a:pPr>
            <a:r>
              <a:rPr lang="en-US" dirty="0"/>
              <a:t>A crew is flying inbound TARUS VOR at FL390 and receive the clearance: </a:t>
            </a:r>
          </a:p>
          <a:p>
            <a:pPr marL="0" indent="0">
              <a:buNone/>
            </a:pPr>
            <a:r>
              <a:rPr lang="en-US" dirty="0"/>
              <a:t>“Descend FL190 and be level FL190 when passing TARUS”. </a:t>
            </a:r>
          </a:p>
          <a:p>
            <a:pPr marL="0" indent="0">
              <a:buNone/>
            </a:pPr>
            <a:r>
              <a:rPr lang="en-US" dirty="0"/>
              <a:t>The crew starts descend too late and even with the use of speed brakes, they are unable to reach FL190 at TARUS. </a:t>
            </a:r>
          </a:p>
          <a:p>
            <a:pPr marL="0" indent="0">
              <a:buNone/>
            </a:pPr>
            <a:r>
              <a:rPr lang="en-US" dirty="0"/>
              <a:t>They pass TARUS at FL198. </a:t>
            </a:r>
          </a:p>
          <a:p>
            <a:pPr marL="0" indent="0">
              <a:buNone/>
            </a:pPr>
            <a:r>
              <a:rPr lang="en-US" dirty="0"/>
              <a:t>The crew does </a:t>
            </a:r>
            <a:r>
              <a:rPr lang="en-US" b="1" u="sng" dirty="0"/>
              <a:t>not</a:t>
            </a:r>
            <a:r>
              <a:rPr lang="en-US" dirty="0"/>
              <a:t> inform ATC that they are 800’ high when passing TARUS.</a:t>
            </a:r>
          </a:p>
          <a:p>
            <a:pPr marL="0" indent="0">
              <a:buNone/>
            </a:pPr>
            <a:endParaRPr lang="en-US" dirty="0"/>
          </a:p>
        </p:txBody>
      </p:sp>
      <p:sp>
        <p:nvSpPr>
          <p:cNvPr id="8" name="Pladsholder til indhold 3">
            <a:extLst>
              <a:ext uri="{FF2B5EF4-FFF2-40B4-BE49-F238E27FC236}">
                <a16:creationId xmlns:a16="http://schemas.microsoft.com/office/drawing/2014/main" id="{6874348A-91F4-50B8-60E9-9C3CCDF535DB}"/>
              </a:ext>
            </a:extLst>
          </p:cNvPr>
          <p:cNvSpPr>
            <a:spLocks noGrp="1"/>
          </p:cNvSpPr>
          <p:nvPr>
            <p:ph sz="half" idx="2"/>
          </p:nvPr>
        </p:nvSpPr>
        <p:spPr>
          <a:xfrm>
            <a:off x="6172200" y="1825625"/>
            <a:ext cx="5181600" cy="4351338"/>
          </a:xfrm>
        </p:spPr>
        <p:txBody>
          <a:bodyPr>
            <a:normAutofit/>
          </a:bodyPr>
          <a:lstStyle/>
          <a:p>
            <a:pPr marL="0" indent="0">
              <a:buNone/>
            </a:pPr>
            <a:r>
              <a:rPr lang="en-US" dirty="0"/>
              <a:t>Item 3.9.1.is failed!</a:t>
            </a:r>
          </a:p>
          <a:p>
            <a:pPr marL="0" indent="0">
              <a:buNone/>
            </a:pPr>
            <a:r>
              <a:rPr lang="en-US" dirty="0"/>
              <a:t>(Follow ATC instructions)</a:t>
            </a:r>
          </a:p>
          <a:p>
            <a:pPr marL="0" indent="0">
              <a:buNone/>
            </a:pPr>
            <a:endParaRPr lang="en-US" dirty="0"/>
          </a:p>
          <a:p>
            <a:pPr marL="0" indent="0">
              <a:buNone/>
            </a:pPr>
            <a:r>
              <a:rPr lang="en-US" dirty="0"/>
              <a:t>And so is the entire test</a:t>
            </a:r>
          </a:p>
          <a:p>
            <a:pPr marL="0" indent="0">
              <a:buNone/>
            </a:pPr>
            <a:r>
              <a:rPr lang="en-US" dirty="0"/>
              <a:t>The outcome of an exercise may not be caused by luck</a:t>
            </a:r>
          </a:p>
          <a:p>
            <a:pPr marL="0" indent="0">
              <a:buNone/>
            </a:pPr>
            <a:endParaRPr lang="en-US" dirty="0"/>
          </a:p>
          <a:p>
            <a:pPr marL="0" indent="0">
              <a:buNone/>
            </a:pPr>
            <a:r>
              <a:rPr lang="en-US" dirty="0"/>
              <a:t>Retake of the item is not an option</a:t>
            </a:r>
          </a:p>
          <a:p>
            <a:pPr marL="0" indent="0">
              <a:buNone/>
            </a:pPr>
            <a:endParaRPr lang="en-US" dirty="0"/>
          </a:p>
        </p:txBody>
      </p:sp>
    </p:spTree>
    <p:extLst>
      <p:ext uri="{BB962C8B-B14F-4D97-AF65-F5344CB8AC3E}">
        <p14:creationId xmlns:p14="http://schemas.microsoft.com/office/powerpoint/2010/main" val="1879747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4199B2-7599-A138-4025-126F184BECC3}"/>
              </a:ext>
            </a:extLst>
          </p:cNvPr>
          <p:cNvSpPr>
            <a:spLocks noGrp="1"/>
          </p:cNvSpPr>
          <p:nvPr>
            <p:ph type="title"/>
          </p:nvPr>
        </p:nvSpPr>
        <p:spPr/>
        <p:txBody>
          <a:bodyPr/>
          <a:lstStyle/>
          <a:p>
            <a:r>
              <a:rPr lang="en-US" dirty="0"/>
              <a:t>Overspeed</a:t>
            </a:r>
          </a:p>
        </p:txBody>
      </p:sp>
      <p:sp>
        <p:nvSpPr>
          <p:cNvPr id="5" name="Pladsholder til dato 4">
            <a:extLst>
              <a:ext uri="{FF2B5EF4-FFF2-40B4-BE49-F238E27FC236}">
                <a16:creationId xmlns:a16="http://schemas.microsoft.com/office/drawing/2014/main" id="{B8C7F9B5-650A-B0E8-B3E1-F980E623B296}"/>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F279E56E-BB17-F0BD-2EA3-D9CB01623BC3}"/>
              </a:ext>
            </a:extLst>
          </p:cNvPr>
          <p:cNvSpPr>
            <a:spLocks noGrp="1"/>
          </p:cNvSpPr>
          <p:nvPr>
            <p:ph type="ftr" sz="quarter" idx="11"/>
          </p:nvPr>
        </p:nvSpPr>
        <p:spPr/>
        <p:txBody>
          <a:bodyPr/>
          <a:lstStyle/>
          <a:p>
            <a:r>
              <a:rPr lang="en-US"/>
              <a:t>CD&amp;TJ</a:t>
            </a:r>
            <a:endParaRPr lang="en-US" dirty="0"/>
          </a:p>
        </p:txBody>
      </p:sp>
      <p:sp>
        <p:nvSpPr>
          <p:cNvPr id="7" name="Pladsholder til indhold 2">
            <a:extLst>
              <a:ext uri="{FF2B5EF4-FFF2-40B4-BE49-F238E27FC236}">
                <a16:creationId xmlns:a16="http://schemas.microsoft.com/office/drawing/2014/main" id="{52E2D5CC-9A59-9B66-9E0D-31DF500AAAC4}"/>
              </a:ext>
            </a:extLst>
          </p:cNvPr>
          <p:cNvSpPr>
            <a:spLocks noGrp="1"/>
          </p:cNvSpPr>
          <p:nvPr>
            <p:ph sz="half" idx="1"/>
          </p:nvPr>
        </p:nvSpPr>
        <p:spPr>
          <a:xfrm>
            <a:off x="838200" y="1825625"/>
            <a:ext cx="5181600" cy="4351338"/>
          </a:xfrm>
        </p:spPr>
        <p:txBody>
          <a:bodyPr/>
          <a:lstStyle/>
          <a:p>
            <a:pPr marL="0" indent="0">
              <a:buNone/>
            </a:pPr>
            <a:r>
              <a:rPr lang="en-US" dirty="0"/>
              <a:t>A pilot is performing a go around after an ILS approach and during this man</a:t>
            </a:r>
            <a:r>
              <a:rPr lang="da-DK" dirty="0"/>
              <a:t>oeuvre</a:t>
            </a:r>
            <a:r>
              <a:rPr lang="en-US" dirty="0"/>
              <a:t>, the pitch up rate is too slow, causing a flaps overspeed by a 2-3 knots for a few seconds.</a:t>
            </a:r>
          </a:p>
          <a:p>
            <a:pPr marL="0" indent="0">
              <a:buNone/>
            </a:pPr>
            <a:endParaRPr lang="en-US" dirty="0"/>
          </a:p>
          <a:p>
            <a:pPr marL="0" indent="0">
              <a:buNone/>
            </a:pPr>
            <a:r>
              <a:rPr lang="en-US" dirty="0"/>
              <a:t>What is your action?</a:t>
            </a:r>
          </a:p>
          <a:p>
            <a:pPr marL="0" indent="0">
              <a:buNone/>
            </a:pPr>
            <a:endParaRPr lang="en-US" dirty="0"/>
          </a:p>
        </p:txBody>
      </p:sp>
      <p:sp>
        <p:nvSpPr>
          <p:cNvPr id="8" name="Pladsholder til indhold 3">
            <a:extLst>
              <a:ext uri="{FF2B5EF4-FFF2-40B4-BE49-F238E27FC236}">
                <a16:creationId xmlns:a16="http://schemas.microsoft.com/office/drawing/2014/main" id="{7EB3F7CD-3B5F-9282-853C-A49748AAD742}"/>
              </a:ext>
            </a:extLst>
          </p:cNvPr>
          <p:cNvSpPr>
            <a:spLocks noGrp="1"/>
          </p:cNvSpPr>
          <p:nvPr>
            <p:ph sz="half" idx="2"/>
          </p:nvPr>
        </p:nvSpPr>
        <p:spPr>
          <a:xfrm>
            <a:off x="6172200" y="1825625"/>
            <a:ext cx="5181600" cy="4351338"/>
          </a:xfrm>
        </p:spPr>
        <p:txBody>
          <a:bodyPr/>
          <a:lstStyle/>
          <a:p>
            <a:pPr marL="0" indent="0">
              <a:buNone/>
            </a:pPr>
            <a:r>
              <a:rPr lang="en-US" dirty="0"/>
              <a:t>Flying outside airplanes limitation – failed item.</a:t>
            </a:r>
          </a:p>
          <a:p>
            <a:pPr marL="0" indent="0">
              <a:buNone/>
            </a:pPr>
            <a:endParaRPr lang="en-US" dirty="0"/>
          </a:p>
          <a:p>
            <a:pPr marL="0" indent="0">
              <a:buNone/>
            </a:pPr>
            <a:r>
              <a:rPr lang="en-US" dirty="0"/>
              <a:t>Retake is possible</a:t>
            </a:r>
          </a:p>
          <a:p>
            <a:pPr marL="0" indent="0">
              <a:buNone/>
            </a:pPr>
            <a:endParaRPr lang="en-US" dirty="0"/>
          </a:p>
        </p:txBody>
      </p:sp>
    </p:spTree>
    <p:extLst>
      <p:ext uri="{BB962C8B-B14F-4D97-AF65-F5344CB8AC3E}">
        <p14:creationId xmlns:p14="http://schemas.microsoft.com/office/powerpoint/2010/main" val="626697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4199B2-7599-A138-4025-126F184BECC3}"/>
              </a:ext>
            </a:extLst>
          </p:cNvPr>
          <p:cNvSpPr>
            <a:spLocks noGrp="1"/>
          </p:cNvSpPr>
          <p:nvPr>
            <p:ph type="title"/>
          </p:nvPr>
        </p:nvSpPr>
        <p:spPr/>
        <p:txBody>
          <a:bodyPr/>
          <a:lstStyle/>
          <a:p>
            <a:r>
              <a:rPr lang="en-US" dirty="0"/>
              <a:t>Minima</a:t>
            </a:r>
          </a:p>
        </p:txBody>
      </p:sp>
      <p:sp>
        <p:nvSpPr>
          <p:cNvPr id="5" name="Pladsholder til dato 4">
            <a:extLst>
              <a:ext uri="{FF2B5EF4-FFF2-40B4-BE49-F238E27FC236}">
                <a16:creationId xmlns:a16="http://schemas.microsoft.com/office/drawing/2014/main" id="{B8C7F9B5-650A-B0E8-B3E1-F980E623B296}"/>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F279E56E-BB17-F0BD-2EA3-D9CB01623BC3}"/>
              </a:ext>
            </a:extLst>
          </p:cNvPr>
          <p:cNvSpPr>
            <a:spLocks noGrp="1"/>
          </p:cNvSpPr>
          <p:nvPr>
            <p:ph type="ftr" sz="quarter" idx="11"/>
          </p:nvPr>
        </p:nvSpPr>
        <p:spPr/>
        <p:txBody>
          <a:bodyPr/>
          <a:lstStyle/>
          <a:p>
            <a:r>
              <a:rPr lang="en-US"/>
              <a:t>CD&amp;TJ</a:t>
            </a:r>
            <a:endParaRPr lang="en-US" dirty="0"/>
          </a:p>
        </p:txBody>
      </p:sp>
      <p:sp>
        <p:nvSpPr>
          <p:cNvPr id="7" name="Pladsholder til indhold 2">
            <a:extLst>
              <a:ext uri="{FF2B5EF4-FFF2-40B4-BE49-F238E27FC236}">
                <a16:creationId xmlns:a16="http://schemas.microsoft.com/office/drawing/2014/main" id="{ADBC003B-85EF-219F-AFA3-AACE7E2DB520}"/>
              </a:ext>
            </a:extLst>
          </p:cNvPr>
          <p:cNvSpPr>
            <a:spLocks noGrp="1"/>
          </p:cNvSpPr>
          <p:nvPr>
            <p:ph sz="half" idx="1"/>
          </p:nvPr>
        </p:nvSpPr>
        <p:spPr>
          <a:xfrm>
            <a:off x="838200" y="1825625"/>
            <a:ext cx="5181600" cy="4351338"/>
          </a:xfrm>
        </p:spPr>
        <p:txBody>
          <a:bodyPr/>
          <a:lstStyle/>
          <a:p>
            <a:pPr marL="0" indent="0">
              <a:buNone/>
            </a:pPr>
            <a:r>
              <a:rPr lang="en-US" dirty="0"/>
              <a:t>During a 2D (VOR approach) the pilot </a:t>
            </a:r>
            <a:r>
              <a:rPr lang="da-DK" dirty="0" err="1"/>
              <a:t>decides</a:t>
            </a:r>
            <a:r>
              <a:rPr lang="en-US" dirty="0"/>
              <a:t> to </a:t>
            </a:r>
            <a:r>
              <a:rPr lang="da-DK" dirty="0" err="1"/>
              <a:t>execute</a:t>
            </a:r>
            <a:r>
              <a:rPr lang="en-US" dirty="0"/>
              <a:t> a missed approach at MDA due to </a:t>
            </a:r>
            <a:r>
              <a:rPr lang="da-DK" dirty="0"/>
              <a:t>“</a:t>
            </a:r>
            <a:r>
              <a:rPr lang="en-US" dirty="0"/>
              <a:t>no visual contact</a:t>
            </a:r>
            <a:r>
              <a:rPr lang="da-DK" dirty="0"/>
              <a:t>”</a:t>
            </a:r>
            <a:r>
              <a:rPr lang="en-US" dirty="0"/>
              <a:t>. </a:t>
            </a:r>
          </a:p>
          <a:p>
            <a:pPr marL="0" indent="0">
              <a:buNone/>
            </a:pPr>
            <a:r>
              <a:rPr lang="en-US" dirty="0"/>
              <a:t>The aircraft sinks 50’ below MDA before positive climb is established.</a:t>
            </a:r>
          </a:p>
          <a:p>
            <a:pPr marL="0" indent="0">
              <a:buNone/>
            </a:pPr>
            <a:endParaRPr lang="en-US" dirty="0"/>
          </a:p>
          <a:p>
            <a:pPr marL="0" indent="0">
              <a:buNone/>
            </a:pPr>
            <a:endParaRPr lang="en-US" dirty="0"/>
          </a:p>
        </p:txBody>
      </p:sp>
      <p:sp>
        <p:nvSpPr>
          <p:cNvPr id="8" name="Pladsholder til indhold 3">
            <a:extLst>
              <a:ext uri="{FF2B5EF4-FFF2-40B4-BE49-F238E27FC236}">
                <a16:creationId xmlns:a16="http://schemas.microsoft.com/office/drawing/2014/main" id="{0A587497-82A1-7050-4682-A8F65B845AB2}"/>
              </a:ext>
            </a:extLst>
          </p:cNvPr>
          <p:cNvSpPr>
            <a:spLocks noGrp="1"/>
          </p:cNvSpPr>
          <p:nvPr>
            <p:ph sz="half" idx="2"/>
          </p:nvPr>
        </p:nvSpPr>
        <p:spPr>
          <a:xfrm>
            <a:off x="6172200" y="1825625"/>
            <a:ext cx="5181600" cy="4351338"/>
          </a:xfrm>
        </p:spPr>
        <p:txBody>
          <a:bodyPr/>
          <a:lstStyle/>
          <a:p>
            <a:pPr marL="0" indent="0">
              <a:buNone/>
            </a:pPr>
            <a:r>
              <a:rPr lang="en-US" dirty="0"/>
              <a:t>Flying below minima = the entire test failed.</a:t>
            </a:r>
          </a:p>
          <a:p>
            <a:pPr marL="0" indent="0">
              <a:buNone/>
            </a:pPr>
            <a:endParaRPr lang="en-US" dirty="0"/>
          </a:p>
          <a:p>
            <a:pPr marL="0" indent="0">
              <a:buNone/>
            </a:pPr>
            <a:r>
              <a:rPr lang="en-US" dirty="0"/>
              <a:t>No retake possible</a:t>
            </a:r>
          </a:p>
          <a:p>
            <a:pPr marL="0" indent="0">
              <a:buNone/>
            </a:pPr>
            <a:endParaRPr lang="en-US" dirty="0"/>
          </a:p>
        </p:txBody>
      </p:sp>
    </p:spTree>
    <p:extLst>
      <p:ext uri="{BB962C8B-B14F-4D97-AF65-F5344CB8AC3E}">
        <p14:creationId xmlns:p14="http://schemas.microsoft.com/office/powerpoint/2010/main" val="2592702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4199B2-7599-A138-4025-126F184BECC3}"/>
              </a:ext>
            </a:extLst>
          </p:cNvPr>
          <p:cNvSpPr>
            <a:spLocks noGrp="1"/>
          </p:cNvSpPr>
          <p:nvPr>
            <p:ph type="title"/>
          </p:nvPr>
        </p:nvSpPr>
        <p:spPr/>
        <p:txBody>
          <a:bodyPr/>
          <a:lstStyle/>
          <a:p>
            <a:r>
              <a:rPr lang="en-US" dirty="0"/>
              <a:t>Joining holding</a:t>
            </a:r>
          </a:p>
        </p:txBody>
      </p:sp>
      <p:sp>
        <p:nvSpPr>
          <p:cNvPr id="5" name="Pladsholder til dato 4">
            <a:extLst>
              <a:ext uri="{FF2B5EF4-FFF2-40B4-BE49-F238E27FC236}">
                <a16:creationId xmlns:a16="http://schemas.microsoft.com/office/drawing/2014/main" id="{B8C7F9B5-650A-B0E8-B3E1-F980E623B296}"/>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F279E56E-BB17-F0BD-2EA3-D9CB01623BC3}"/>
              </a:ext>
            </a:extLst>
          </p:cNvPr>
          <p:cNvSpPr>
            <a:spLocks noGrp="1"/>
          </p:cNvSpPr>
          <p:nvPr>
            <p:ph type="ftr" sz="quarter" idx="11"/>
          </p:nvPr>
        </p:nvSpPr>
        <p:spPr/>
        <p:txBody>
          <a:bodyPr/>
          <a:lstStyle/>
          <a:p>
            <a:r>
              <a:rPr lang="en-US"/>
              <a:t>CD&amp;TJ</a:t>
            </a:r>
            <a:endParaRPr lang="en-US" dirty="0"/>
          </a:p>
        </p:txBody>
      </p:sp>
      <p:sp>
        <p:nvSpPr>
          <p:cNvPr id="7" name="Pladsholder til indhold 2">
            <a:extLst>
              <a:ext uri="{FF2B5EF4-FFF2-40B4-BE49-F238E27FC236}">
                <a16:creationId xmlns:a16="http://schemas.microsoft.com/office/drawing/2014/main" id="{4FC92B85-ED00-647E-39BB-4AD3E463BA5F}"/>
              </a:ext>
            </a:extLst>
          </p:cNvPr>
          <p:cNvSpPr>
            <a:spLocks noGrp="1"/>
          </p:cNvSpPr>
          <p:nvPr>
            <p:ph sz="half" idx="1"/>
          </p:nvPr>
        </p:nvSpPr>
        <p:spPr>
          <a:xfrm>
            <a:off x="838200" y="1825625"/>
            <a:ext cx="5181600" cy="4351338"/>
          </a:xfrm>
        </p:spPr>
        <p:txBody>
          <a:bodyPr/>
          <a:lstStyle/>
          <a:p>
            <a:pPr marL="0" indent="0">
              <a:buNone/>
            </a:pPr>
            <a:r>
              <a:rPr lang="en-US" dirty="0"/>
              <a:t>A crew is flying inbound TARUS to enter TARUS holding. </a:t>
            </a:r>
          </a:p>
          <a:p>
            <a:pPr marL="0" indent="0">
              <a:buNone/>
            </a:pPr>
            <a:endParaRPr lang="en-US" dirty="0"/>
          </a:p>
          <a:p>
            <a:pPr marL="0" indent="0">
              <a:buNone/>
            </a:pPr>
            <a:r>
              <a:rPr lang="en-US" dirty="0"/>
              <a:t>The crew performs a direct entry in the holding = Wrong Entry</a:t>
            </a:r>
          </a:p>
          <a:p>
            <a:pPr marL="0" indent="0">
              <a:buNone/>
            </a:pPr>
            <a:endParaRPr lang="en-US" dirty="0"/>
          </a:p>
          <a:p>
            <a:pPr marL="0" indent="0">
              <a:buNone/>
            </a:pPr>
            <a:r>
              <a:rPr lang="en-US" dirty="0"/>
              <a:t>What is your action?</a:t>
            </a:r>
          </a:p>
          <a:p>
            <a:pPr marL="0" indent="0">
              <a:buNone/>
            </a:pPr>
            <a:endParaRPr lang="en-US" dirty="0"/>
          </a:p>
        </p:txBody>
      </p:sp>
      <p:sp>
        <p:nvSpPr>
          <p:cNvPr id="8" name="Pladsholder til indhold 3">
            <a:extLst>
              <a:ext uri="{FF2B5EF4-FFF2-40B4-BE49-F238E27FC236}">
                <a16:creationId xmlns:a16="http://schemas.microsoft.com/office/drawing/2014/main" id="{71208303-CF90-3D1B-DA54-58C1B5327943}"/>
              </a:ext>
            </a:extLst>
          </p:cNvPr>
          <p:cNvSpPr>
            <a:spLocks noGrp="1"/>
          </p:cNvSpPr>
          <p:nvPr>
            <p:ph sz="half" idx="2"/>
          </p:nvPr>
        </p:nvSpPr>
        <p:spPr>
          <a:xfrm>
            <a:off x="6172200" y="1825625"/>
            <a:ext cx="5181600" cy="4351338"/>
          </a:xfrm>
        </p:spPr>
        <p:txBody>
          <a:bodyPr/>
          <a:lstStyle/>
          <a:p>
            <a:pPr marL="0" indent="0">
              <a:buNone/>
            </a:pPr>
            <a:r>
              <a:rPr lang="en-US" dirty="0"/>
              <a:t>Item 3.9.2. is failed (holding procedure) </a:t>
            </a:r>
          </a:p>
          <a:p>
            <a:pPr marL="0" indent="0">
              <a:buNone/>
            </a:pPr>
            <a:endParaRPr lang="en-US" dirty="0"/>
          </a:p>
          <a:p>
            <a:pPr marL="0" indent="0">
              <a:buNone/>
            </a:pPr>
            <a:r>
              <a:rPr lang="en-US" dirty="0"/>
              <a:t>Retake is possible</a:t>
            </a:r>
          </a:p>
        </p:txBody>
      </p:sp>
    </p:spTree>
    <p:extLst>
      <p:ext uri="{BB962C8B-B14F-4D97-AF65-F5344CB8AC3E}">
        <p14:creationId xmlns:p14="http://schemas.microsoft.com/office/powerpoint/2010/main" val="3684111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6F54EA-3CD2-3DE3-DCEB-3E1DD96C650B}"/>
              </a:ext>
            </a:extLst>
          </p:cNvPr>
          <p:cNvSpPr>
            <a:spLocks noGrp="1"/>
          </p:cNvSpPr>
          <p:nvPr>
            <p:ph type="title"/>
          </p:nvPr>
        </p:nvSpPr>
        <p:spPr/>
        <p:txBody>
          <a:bodyPr/>
          <a:lstStyle/>
          <a:p>
            <a:r>
              <a:rPr lang="da-DK" b="1" dirty="0" err="1"/>
              <a:t>Where</a:t>
            </a:r>
            <a:r>
              <a:rPr lang="da-DK" b="1" dirty="0"/>
              <a:t> </a:t>
            </a:r>
            <a:r>
              <a:rPr lang="da-DK" b="1" dirty="0" err="1"/>
              <a:t>can</a:t>
            </a:r>
            <a:r>
              <a:rPr lang="da-DK" b="1" dirty="0"/>
              <a:t> </a:t>
            </a:r>
            <a:r>
              <a:rPr lang="da-DK" b="1" dirty="0" err="1"/>
              <a:t>you</a:t>
            </a:r>
            <a:r>
              <a:rPr lang="da-DK" b="1" dirty="0"/>
              <a:t> find information of </a:t>
            </a:r>
            <a:r>
              <a:rPr lang="da-DK" b="1" dirty="0" err="1"/>
              <a:t>how</a:t>
            </a:r>
            <a:r>
              <a:rPr lang="da-DK" b="1" dirty="0"/>
              <a:t> to </a:t>
            </a:r>
            <a:r>
              <a:rPr lang="da-DK" b="1" dirty="0" err="1"/>
              <a:t>conduct</a:t>
            </a:r>
            <a:r>
              <a:rPr lang="da-DK" b="1" dirty="0"/>
              <a:t> a LPC or a </a:t>
            </a:r>
            <a:r>
              <a:rPr lang="da-DK" b="1" dirty="0" err="1"/>
              <a:t>skilltest</a:t>
            </a:r>
            <a:r>
              <a:rPr lang="da-DK" b="1" dirty="0"/>
              <a:t>?</a:t>
            </a:r>
          </a:p>
        </p:txBody>
      </p:sp>
      <p:pic>
        <p:nvPicPr>
          <p:cNvPr id="8" name="Pladsholder til indhold 7">
            <a:extLst>
              <a:ext uri="{FF2B5EF4-FFF2-40B4-BE49-F238E27FC236}">
                <a16:creationId xmlns:a16="http://schemas.microsoft.com/office/drawing/2014/main" id="{C51E878A-4762-4FBF-9C86-949098A25938}"/>
              </a:ext>
            </a:extLst>
          </p:cNvPr>
          <p:cNvPicPr>
            <a:picLocks noGrp="1" noChangeAspect="1"/>
          </p:cNvPicPr>
          <p:nvPr>
            <p:ph sz="half" idx="1"/>
          </p:nvPr>
        </p:nvPicPr>
        <p:blipFill>
          <a:blip r:embed="rId2"/>
          <a:stretch>
            <a:fillRect/>
          </a:stretch>
        </p:blipFill>
        <p:spPr>
          <a:xfrm>
            <a:off x="1826994" y="1825625"/>
            <a:ext cx="3204012" cy="4351338"/>
          </a:xfrm>
        </p:spPr>
      </p:pic>
      <p:pic>
        <p:nvPicPr>
          <p:cNvPr id="10" name="Pladsholder til indhold 9">
            <a:extLst>
              <a:ext uri="{FF2B5EF4-FFF2-40B4-BE49-F238E27FC236}">
                <a16:creationId xmlns:a16="http://schemas.microsoft.com/office/drawing/2014/main" id="{1E26AD2A-3B53-53C2-0849-06198E0DDAEE}"/>
              </a:ext>
            </a:extLst>
          </p:cNvPr>
          <p:cNvPicPr>
            <a:picLocks noGrp="1" noChangeAspect="1"/>
          </p:cNvPicPr>
          <p:nvPr>
            <p:ph sz="half" idx="2"/>
          </p:nvPr>
        </p:nvPicPr>
        <p:blipFill>
          <a:blip r:embed="rId3"/>
          <a:stretch>
            <a:fillRect/>
          </a:stretch>
        </p:blipFill>
        <p:spPr>
          <a:xfrm>
            <a:off x="5848928" y="1870075"/>
            <a:ext cx="5514794" cy="3837998"/>
          </a:xfrm>
        </p:spPr>
      </p:pic>
      <p:sp>
        <p:nvSpPr>
          <p:cNvPr id="5" name="Pladsholder til dato 4">
            <a:extLst>
              <a:ext uri="{FF2B5EF4-FFF2-40B4-BE49-F238E27FC236}">
                <a16:creationId xmlns:a16="http://schemas.microsoft.com/office/drawing/2014/main" id="{79B270D7-DE4F-1654-2427-DE6559B3516F}"/>
              </a:ext>
            </a:extLst>
          </p:cNvPr>
          <p:cNvSpPr>
            <a:spLocks noGrp="1"/>
          </p:cNvSpPr>
          <p:nvPr>
            <p:ph type="dt" sz="half" idx="10"/>
          </p:nvPr>
        </p:nvSpPr>
        <p:spPr/>
        <p:txBody>
          <a:bodyPr/>
          <a:lstStyle/>
          <a:p>
            <a:r>
              <a:rPr lang="da-DK"/>
              <a:t>Version 17JUN2024</a:t>
            </a:r>
            <a:endParaRPr lang="en-US" dirty="0"/>
          </a:p>
        </p:txBody>
      </p:sp>
      <p:sp>
        <p:nvSpPr>
          <p:cNvPr id="6" name="Pladsholder til sidefod 5">
            <a:extLst>
              <a:ext uri="{FF2B5EF4-FFF2-40B4-BE49-F238E27FC236}">
                <a16:creationId xmlns:a16="http://schemas.microsoft.com/office/drawing/2014/main" id="{AA02D6FB-B29D-EA00-6D1B-6A1CF1605628}"/>
              </a:ext>
            </a:extLst>
          </p:cNvPr>
          <p:cNvSpPr>
            <a:spLocks noGrp="1"/>
          </p:cNvSpPr>
          <p:nvPr>
            <p:ph type="ftr" sz="quarter" idx="11"/>
          </p:nvPr>
        </p:nvSpPr>
        <p:spPr/>
        <p:txBody>
          <a:bodyPr/>
          <a:lstStyle/>
          <a:p>
            <a:r>
              <a:rPr lang="en-US"/>
              <a:t>CD&amp;TJ</a:t>
            </a:r>
            <a:endParaRPr lang="en-US" dirty="0"/>
          </a:p>
        </p:txBody>
      </p:sp>
    </p:spTree>
    <p:extLst>
      <p:ext uri="{BB962C8B-B14F-4D97-AF65-F5344CB8AC3E}">
        <p14:creationId xmlns:p14="http://schemas.microsoft.com/office/powerpoint/2010/main" val="2273903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2B4A40-8212-FF2B-DFE8-E11FBFD735C4}"/>
              </a:ext>
            </a:extLst>
          </p:cNvPr>
          <p:cNvSpPr>
            <a:spLocks noGrp="1"/>
          </p:cNvSpPr>
          <p:nvPr>
            <p:ph type="title"/>
          </p:nvPr>
        </p:nvSpPr>
        <p:spPr/>
        <p:txBody>
          <a:bodyPr/>
          <a:lstStyle/>
          <a:p>
            <a:r>
              <a:rPr lang="en-US" dirty="0"/>
              <a:t>Squawk</a:t>
            </a:r>
          </a:p>
        </p:txBody>
      </p:sp>
      <p:sp>
        <p:nvSpPr>
          <p:cNvPr id="5" name="Pladsholder til dato 4">
            <a:extLst>
              <a:ext uri="{FF2B5EF4-FFF2-40B4-BE49-F238E27FC236}">
                <a16:creationId xmlns:a16="http://schemas.microsoft.com/office/drawing/2014/main" id="{643F82F3-AEEB-C4B8-F0AB-3CEFDC946828}"/>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91DDF71F-BB22-FD85-F998-DF0DF0185C00}"/>
              </a:ext>
            </a:extLst>
          </p:cNvPr>
          <p:cNvSpPr>
            <a:spLocks noGrp="1"/>
          </p:cNvSpPr>
          <p:nvPr>
            <p:ph type="ftr" sz="quarter" idx="11"/>
          </p:nvPr>
        </p:nvSpPr>
        <p:spPr/>
        <p:txBody>
          <a:bodyPr/>
          <a:lstStyle/>
          <a:p>
            <a:r>
              <a:rPr lang="en-US"/>
              <a:t>CD&amp;TJ</a:t>
            </a:r>
            <a:endParaRPr lang="en-US" dirty="0"/>
          </a:p>
        </p:txBody>
      </p:sp>
      <p:sp>
        <p:nvSpPr>
          <p:cNvPr id="7" name="Pladsholder til indhold 2">
            <a:extLst>
              <a:ext uri="{FF2B5EF4-FFF2-40B4-BE49-F238E27FC236}">
                <a16:creationId xmlns:a16="http://schemas.microsoft.com/office/drawing/2014/main" id="{97F39E75-F306-F566-63BD-6EC8723DFBA8}"/>
              </a:ext>
            </a:extLst>
          </p:cNvPr>
          <p:cNvSpPr>
            <a:spLocks noGrp="1"/>
          </p:cNvSpPr>
          <p:nvPr>
            <p:ph sz="half" idx="1"/>
          </p:nvPr>
        </p:nvSpPr>
        <p:spPr>
          <a:xfrm>
            <a:off x="559293" y="1825625"/>
            <a:ext cx="5460507" cy="4351338"/>
          </a:xfrm>
        </p:spPr>
        <p:txBody>
          <a:bodyPr/>
          <a:lstStyle/>
          <a:p>
            <a:pPr marL="0" indent="0">
              <a:buNone/>
            </a:pPr>
            <a:r>
              <a:rPr lang="en-US" dirty="0"/>
              <a:t>During a test, the crew forget</a:t>
            </a:r>
            <a:r>
              <a:rPr lang="da-DK" dirty="0"/>
              <a:t>s</a:t>
            </a:r>
            <a:r>
              <a:rPr lang="en-US" dirty="0"/>
              <a:t> to set the acknowledged transponder code.</a:t>
            </a:r>
          </a:p>
          <a:p>
            <a:pPr marL="0" indent="0">
              <a:buNone/>
            </a:pPr>
            <a:endParaRPr lang="en-US" dirty="0"/>
          </a:p>
          <a:p>
            <a:pPr marL="0" indent="0">
              <a:buNone/>
            </a:pPr>
            <a:r>
              <a:rPr lang="en-US" dirty="0"/>
              <a:t>What do you do?</a:t>
            </a:r>
          </a:p>
          <a:p>
            <a:pPr marL="0" indent="0">
              <a:buNone/>
            </a:pPr>
            <a:endParaRPr lang="en-US" dirty="0"/>
          </a:p>
        </p:txBody>
      </p:sp>
      <p:sp>
        <p:nvSpPr>
          <p:cNvPr id="8" name="Pladsholder til indhold 3">
            <a:extLst>
              <a:ext uri="{FF2B5EF4-FFF2-40B4-BE49-F238E27FC236}">
                <a16:creationId xmlns:a16="http://schemas.microsoft.com/office/drawing/2014/main" id="{A63269D5-6224-BA68-8C97-452874753DBF}"/>
              </a:ext>
            </a:extLst>
          </p:cNvPr>
          <p:cNvSpPr>
            <a:spLocks noGrp="1"/>
          </p:cNvSpPr>
          <p:nvPr>
            <p:ph sz="half" idx="2"/>
          </p:nvPr>
        </p:nvSpPr>
        <p:spPr>
          <a:xfrm>
            <a:off x="6172200" y="1825625"/>
            <a:ext cx="5181600" cy="4351338"/>
          </a:xfrm>
        </p:spPr>
        <p:txBody>
          <a:bodyPr/>
          <a:lstStyle/>
          <a:p>
            <a:pPr marL="0" indent="0">
              <a:buNone/>
            </a:pPr>
            <a:r>
              <a:rPr lang="en-US" dirty="0"/>
              <a:t>Item 3.9.1 (ATC instruction) – however - just ask the crew to recycle the transponder</a:t>
            </a:r>
          </a:p>
          <a:p>
            <a:pPr marL="0" indent="0">
              <a:buNone/>
            </a:pPr>
            <a:endParaRPr lang="en-US" dirty="0"/>
          </a:p>
        </p:txBody>
      </p:sp>
    </p:spTree>
    <p:extLst>
      <p:ext uri="{BB962C8B-B14F-4D97-AF65-F5344CB8AC3E}">
        <p14:creationId xmlns:p14="http://schemas.microsoft.com/office/powerpoint/2010/main" val="2363851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E8EA75-AF69-49F1-F872-497343E175B3}"/>
              </a:ext>
            </a:extLst>
          </p:cNvPr>
          <p:cNvSpPr>
            <a:spLocks noGrp="1"/>
          </p:cNvSpPr>
          <p:nvPr>
            <p:ph type="title"/>
          </p:nvPr>
        </p:nvSpPr>
        <p:spPr/>
        <p:txBody>
          <a:bodyPr/>
          <a:lstStyle/>
          <a:p>
            <a:r>
              <a:rPr lang="en-US" dirty="0"/>
              <a:t>Smoke indication</a:t>
            </a:r>
          </a:p>
        </p:txBody>
      </p:sp>
      <p:sp>
        <p:nvSpPr>
          <p:cNvPr id="5" name="Pladsholder til dato 4">
            <a:extLst>
              <a:ext uri="{FF2B5EF4-FFF2-40B4-BE49-F238E27FC236}">
                <a16:creationId xmlns:a16="http://schemas.microsoft.com/office/drawing/2014/main" id="{8C35653E-30E6-47D2-06CC-07329F54C092}"/>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B44BFB5C-578A-5642-386B-F79F48056C6C}"/>
              </a:ext>
            </a:extLst>
          </p:cNvPr>
          <p:cNvSpPr>
            <a:spLocks noGrp="1"/>
          </p:cNvSpPr>
          <p:nvPr>
            <p:ph type="ftr" sz="quarter" idx="11"/>
          </p:nvPr>
        </p:nvSpPr>
        <p:spPr/>
        <p:txBody>
          <a:bodyPr/>
          <a:lstStyle/>
          <a:p>
            <a:r>
              <a:rPr lang="en-US"/>
              <a:t>CD&amp;TJ</a:t>
            </a:r>
            <a:endParaRPr lang="en-US" dirty="0"/>
          </a:p>
        </p:txBody>
      </p:sp>
      <p:sp>
        <p:nvSpPr>
          <p:cNvPr id="7" name="Pladsholder til indhold 2">
            <a:extLst>
              <a:ext uri="{FF2B5EF4-FFF2-40B4-BE49-F238E27FC236}">
                <a16:creationId xmlns:a16="http://schemas.microsoft.com/office/drawing/2014/main" id="{057270F0-C99D-900D-CA5E-9148F63FF09F}"/>
              </a:ext>
            </a:extLst>
          </p:cNvPr>
          <p:cNvSpPr>
            <a:spLocks noGrp="1"/>
          </p:cNvSpPr>
          <p:nvPr>
            <p:ph sz="half" idx="1"/>
          </p:nvPr>
        </p:nvSpPr>
        <p:spPr>
          <a:xfrm>
            <a:off x="568171" y="1825625"/>
            <a:ext cx="5451629" cy="4351338"/>
          </a:xfrm>
        </p:spPr>
        <p:txBody>
          <a:bodyPr/>
          <a:lstStyle/>
          <a:p>
            <a:pPr marL="0" indent="0">
              <a:buNone/>
            </a:pPr>
            <a:r>
              <a:rPr lang="en-US" dirty="0"/>
              <a:t>A crew has a smoke indication in the cargo compartment and decide</a:t>
            </a:r>
            <a:r>
              <a:rPr lang="da-DK" dirty="0"/>
              <a:t>s</a:t>
            </a:r>
            <a:r>
              <a:rPr lang="en-US" dirty="0"/>
              <a:t> to fly below DH to complete the landing, even though visual contact is not established when passing DH.</a:t>
            </a:r>
          </a:p>
          <a:p>
            <a:pPr marL="0" indent="0">
              <a:buNone/>
            </a:pPr>
            <a:endParaRPr lang="en-US" dirty="0"/>
          </a:p>
          <a:p>
            <a:pPr marL="0" indent="0">
              <a:buNone/>
            </a:pPr>
            <a:r>
              <a:rPr lang="en-US" dirty="0"/>
              <a:t>What is your action?</a:t>
            </a:r>
          </a:p>
          <a:p>
            <a:pPr marL="0" indent="0">
              <a:buNone/>
            </a:pPr>
            <a:endParaRPr lang="en-US" dirty="0"/>
          </a:p>
          <a:p>
            <a:pPr marL="0" indent="0">
              <a:buNone/>
            </a:pPr>
            <a:endParaRPr lang="en-US" dirty="0"/>
          </a:p>
          <a:p>
            <a:pPr marL="0" indent="0">
              <a:buNone/>
            </a:pPr>
            <a:endParaRPr lang="en-US" dirty="0"/>
          </a:p>
        </p:txBody>
      </p:sp>
      <p:sp>
        <p:nvSpPr>
          <p:cNvPr id="8" name="Pladsholder til indhold 3">
            <a:extLst>
              <a:ext uri="{FF2B5EF4-FFF2-40B4-BE49-F238E27FC236}">
                <a16:creationId xmlns:a16="http://schemas.microsoft.com/office/drawing/2014/main" id="{9047C34B-16C0-17EC-E49D-297ED94BB3F7}"/>
              </a:ext>
            </a:extLst>
          </p:cNvPr>
          <p:cNvSpPr>
            <a:spLocks noGrp="1"/>
          </p:cNvSpPr>
          <p:nvPr>
            <p:ph sz="half" idx="2"/>
          </p:nvPr>
        </p:nvSpPr>
        <p:spPr>
          <a:xfrm>
            <a:off x="6172200" y="1825625"/>
            <a:ext cx="5706122" cy="4351338"/>
          </a:xfrm>
        </p:spPr>
        <p:txBody>
          <a:bodyPr/>
          <a:lstStyle/>
          <a:p>
            <a:pPr marL="0" indent="0">
              <a:buNone/>
            </a:pPr>
            <a:r>
              <a:rPr lang="en-US" dirty="0"/>
              <a:t>Ask during the debriefing:</a:t>
            </a:r>
          </a:p>
          <a:p>
            <a:pPr marL="0" indent="0">
              <a:buNone/>
            </a:pPr>
            <a:r>
              <a:rPr lang="en-US" dirty="0"/>
              <a:t>Was this action briefed in advance?  Then it is ok.</a:t>
            </a:r>
          </a:p>
          <a:p>
            <a:pPr marL="0" indent="0">
              <a:buNone/>
            </a:pPr>
            <a:endParaRPr lang="en-US" dirty="0"/>
          </a:p>
          <a:p>
            <a:pPr marL="0" indent="0">
              <a:buNone/>
            </a:pPr>
            <a:r>
              <a:rPr lang="en-US" dirty="0"/>
              <a:t>NORMALLY – only fly below minima for uncontrolled smoke or fire – or low on fuel.</a:t>
            </a:r>
          </a:p>
          <a:p>
            <a:pPr marL="0" indent="0">
              <a:buNone/>
            </a:pPr>
            <a:r>
              <a:rPr lang="en-US" dirty="0"/>
              <a:t>But if crew decides to land due an indication only, it is ok if planned on.</a:t>
            </a:r>
          </a:p>
          <a:p>
            <a:pPr marL="0" indent="0">
              <a:buNone/>
            </a:pPr>
            <a:endParaRPr lang="en-US" dirty="0"/>
          </a:p>
        </p:txBody>
      </p:sp>
    </p:spTree>
    <p:extLst>
      <p:ext uri="{BB962C8B-B14F-4D97-AF65-F5344CB8AC3E}">
        <p14:creationId xmlns:p14="http://schemas.microsoft.com/office/powerpoint/2010/main" val="1503829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4AB234-1C53-6F83-59B6-27BF1911B5BF}"/>
              </a:ext>
            </a:extLst>
          </p:cNvPr>
          <p:cNvSpPr>
            <a:spLocks noGrp="1"/>
          </p:cNvSpPr>
          <p:nvPr>
            <p:ph type="title"/>
          </p:nvPr>
        </p:nvSpPr>
        <p:spPr/>
        <p:txBody>
          <a:bodyPr/>
          <a:lstStyle/>
          <a:p>
            <a:r>
              <a:rPr lang="en-US" dirty="0"/>
              <a:t>Popped CB</a:t>
            </a:r>
          </a:p>
        </p:txBody>
      </p:sp>
      <p:sp>
        <p:nvSpPr>
          <p:cNvPr id="5" name="Pladsholder til dato 4">
            <a:extLst>
              <a:ext uri="{FF2B5EF4-FFF2-40B4-BE49-F238E27FC236}">
                <a16:creationId xmlns:a16="http://schemas.microsoft.com/office/drawing/2014/main" id="{5792E9CF-5849-F081-3D2A-77E96D763978}"/>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42537419-2B99-6561-97EC-151D43915879}"/>
              </a:ext>
            </a:extLst>
          </p:cNvPr>
          <p:cNvSpPr>
            <a:spLocks noGrp="1"/>
          </p:cNvSpPr>
          <p:nvPr>
            <p:ph type="ftr" sz="quarter" idx="11"/>
          </p:nvPr>
        </p:nvSpPr>
        <p:spPr/>
        <p:txBody>
          <a:bodyPr/>
          <a:lstStyle/>
          <a:p>
            <a:r>
              <a:rPr lang="en-US"/>
              <a:t>CD&amp;TJ</a:t>
            </a:r>
            <a:endParaRPr lang="en-US" dirty="0"/>
          </a:p>
        </p:txBody>
      </p:sp>
      <p:sp>
        <p:nvSpPr>
          <p:cNvPr id="7" name="Pladsholder til indhold 2">
            <a:extLst>
              <a:ext uri="{FF2B5EF4-FFF2-40B4-BE49-F238E27FC236}">
                <a16:creationId xmlns:a16="http://schemas.microsoft.com/office/drawing/2014/main" id="{F18B99E4-98CB-BAC1-40E9-B99FA3A4123F}"/>
              </a:ext>
            </a:extLst>
          </p:cNvPr>
          <p:cNvSpPr>
            <a:spLocks noGrp="1"/>
          </p:cNvSpPr>
          <p:nvPr>
            <p:ph sz="half" idx="1"/>
          </p:nvPr>
        </p:nvSpPr>
        <p:spPr>
          <a:xfrm>
            <a:off x="204186" y="1825625"/>
            <a:ext cx="5815614" cy="4351338"/>
          </a:xfrm>
        </p:spPr>
        <p:txBody>
          <a:bodyPr/>
          <a:lstStyle/>
          <a:p>
            <a:pPr marL="0" indent="0">
              <a:buNone/>
            </a:pPr>
            <a:r>
              <a:rPr lang="en-US" dirty="0"/>
              <a:t>During cockpit inspection the crew does not notice that 3 circuit breakers are popped. </a:t>
            </a:r>
          </a:p>
          <a:p>
            <a:pPr marL="0" indent="0">
              <a:buNone/>
            </a:pPr>
            <a:r>
              <a:rPr lang="en-US" dirty="0"/>
              <a:t>One of these circuit breakers is for the APU which is required to start this aircraft. </a:t>
            </a:r>
          </a:p>
          <a:p>
            <a:pPr marL="0" indent="0">
              <a:buNone/>
            </a:pPr>
            <a:r>
              <a:rPr lang="en-US" dirty="0"/>
              <a:t>When the crew notice that they cannot start the APU, they release the aircraft with the MEL and asks for ground air to start the engines.</a:t>
            </a:r>
          </a:p>
          <a:p>
            <a:pPr marL="0" indent="0">
              <a:buNone/>
            </a:pPr>
            <a:endParaRPr lang="en-US" dirty="0"/>
          </a:p>
        </p:txBody>
      </p:sp>
      <p:sp>
        <p:nvSpPr>
          <p:cNvPr id="8" name="Pladsholder til indhold 3">
            <a:extLst>
              <a:ext uri="{FF2B5EF4-FFF2-40B4-BE49-F238E27FC236}">
                <a16:creationId xmlns:a16="http://schemas.microsoft.com/office/drawing/2014/main" id="{0B6591A1-C282-A1FF-3BEB-B68AFBFF84C3}"/>
              </a:ext>
            </a:extLst>
          </p:cNvPr>
          <p:cNvSpPr>
            <a:spLocks noGrp="1"/>
          </p:cNvSpPr>
          <p:nvPr>
            <p:ph sz="half" idx="2"/>
          </p:nvPr>
        </p:nvSpPr>
        <p:spPr>
          <a:xfrm>
            <a:off x="6172200" y="1825625"/>
            <a:ext cx="5181600" cy="4351338"/>
          </a:xfrm>
        </p:spPr>
        <p:txBody>
          <a:bodyPr/>
          <a:lstStyle/>
          <a:p>
            <a:pPr marL="0" indent="0">
              <a:buNone/>
            </a:pPr>
            <a:r>
              <a:rPr lang="en-US" dirty="0"/>
              <a:t>The entire test is failed – item 1.3 Cockpit inspection.</a:t>
            </a:r>
          </a:p>
          <a:p>
            <a:pPr marL="0" indent="0">
              <a:buNone/>
            </a:pPr>
            <a:r>
              <a:rPr lang="en-US" dirty="0"/>
              <a:t>No retake is possible</a:t>
            </a:r>
          </a:p>
          <a:p>
            <a:pPr marL="0" indent="0">
              <a:buNone/>
            </a:pPr>
            <a:endParaRPr lang="en-US" dirty="0"/>
          </a:p>
        </p:txBody>
      </p:sp>
    </p:spTree>
    <p:extLst>
      <p:ext uri="{BB962C8B-B14F-4D97-AF65-F5344CB8AC3E}">
        <p14:creationId xmlns:p14="http://schemas.microsoft.com/office/powerpoint/2010/main" val="1486603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302FCC-B37C-5A43-77C6-92696E322ED5}"/>
              </a:ext>
            </a:extLst>
          </p:cNvPr>
          <p:cNvSpPr>
            <a:spLocks noGrp="1"/>
          </p:cNvSpPr>
          <p:nvPr>
            <p:ph type="title"/>
          </p:nvPr>
        </p:nvSpPr>
        <p:spPr/>
        <p:txBody>
          <a:bodyPr/>
          <a:lstStyle/>
          <a:p>
            <a:r>
              <a:rPr lang="en-US" dirty="0"/>
              <a:t>Go-Around!</a:t>
            </a:r>
          </a:p>
        </p:txBody>
      </p:sp>
      <p:sp>
        <p:nvSpPr>
          <p:cNvPr id="5" name="Pladsholder til dato 4">
            <a:extLst>
              <a:ext uri="{FF2B5EF4-FFF2-40B4-BE49-F238E27FC236}">
                <a16:creationId xmlns:a16="http://schemas.microsoft.com/office/drawing/2014/main" id="{40B97784-6DBF-7583-1516-6ED5D4EBC57B}"/>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383AFFCB-E41C-4D70-6264-8F422CAFEFB0}"/>
              </a:ext>
            </a:extLst>
          </p:cNvPr>
          <p:cNvSpPr>
            <a:spLocks noGrp="1"/>
          </p:cNvSpPr>
          <p:nvPr>
            <p:ph type="ftr" sz="quarter" idx="11"/>
          </p:nvPr>
        </p:nvSpPr>
        <p:spPr/>
        <p:txBody>
          <a:bodyPr/>
          <a:lstStyle/>
          <a:p>
            <a:r>
              <a:rPr lang="en-US"/>
              <a:t>CD&amp;TJ</a:t>
            </a:r>
            <a:endParaRPr lang="en-US" dirty="0"/>
          </a:p>
        </p:txBody>
      </p:sp>
      <p:sp>
        <p:nvSpPr>
          <p:cNvPr id="7" name="Pladsholder til indhold 2">
            <a:extLst>
              <a:ext uri="{FF2B5EF4-FFF2-40B4-BE49-F238E27FC236}">
                <a16:creationId xmlns:a16="http://schemas.microsoft.com/office/drawing/2014/main" id="{ED2B615A-8356-1437-23B2-681E4CD7B41B}"/>
              </a:ext>
            </a:extLst>
          </p:cNvPr>
          <p:cNvSpPr>
            <a:spLocks noGrp="1"/>
          </p:cNvSpPr>
          <p:nvPr>
            <p:ph sz="half" idx="1"/>
          </p:nvPr>
        </p:nvSpPr>
        <p:spPr>
          <a:xfrm>
            <a:off x="97654" y="1825625"/>
            <a:ext cx="6454066" cy="4351338"/>
          </a:xfrm>
        </p:spPr>
        <p:txBody>
          <a:bodyPr>
            <a:normAutofit/>
          </a:bodyPr>
          <a:lstStyle/>
          <a:p>
            <a:pPr marL="0" indent="0">
              <a:buNone/>
            </a:pPr>
            <a:r>
              <a:rPr lang="en-US" dirty="0"/>
              <a:t>In a multi crew cockpit, the pilots are flying an ILS approach (MSA is 2000</a:t>
            </a:r>
            <a:r>
              <a:rPr lang="da-DK" dirty="0" err="1"/>
              <a:t>ft</a:t>
            </a:r>
            <a:r>
              <a:rPr lang="en-US" dirty="0"/>
              <a:t>). CM1 is PF. When passing 1200</a:t>
            </a:r>
            <a:r>
              <a:rPr lang="da-DK" dirty="0" err="1"/>
              <a:t>ft</a:t>
            </a:r>
            <a:r>
              <a:rPr lang="en-US" dirty="0"/>
              <a:t> AGL the aircraft gets ¾ scale left of the localizer. </a:t>
            </a:r>
          </a:p>
          <a:p>
            <a:pPr marL="0" indent="0">
              <a:buNone/>
            </a:pPr>
            <a:r>
              <a:rPr lang="en-US" dirty="0"/>
              <a:t>CM2 calls for a go around. CM1 decides to make a fast correction to become established. </a:t>
            </a:r>
          </a:p>
          <a:p>
            <a:pPr marL="0" indent="0">
              <a:buNone/>
            </a:pPr>
            <a:r>
              <a:rPr lang="en-US" dirty="0"/>
              <a:t>CM2 takes controls and performs a go around.</a:t>
            </a:r>
          </a:p>
          <a:p>
            <a:pPr marL="0" indent="0">
              <a:buNone/>
            </a:pPr>
            <a:r>
              <a:rPr lang="en-US" dirty="0"/>
              <a:t>What is your action?</a:t>
            </a:r>
          </a:p>
          <a:p>
            <a:pPr marL="0" indent="0">
              <a:buNone/>
            </a:pPr>
            <a:endParaRPr lang="en-US" dirty="0"/>
          </a:p>
        </p:txBody>
      </p:sp>
      <p:sp>
        <p:nvSpPr>
          <p:cNvPr id="8" name="Pladsholder til indhold 3">
            <a:extLst>
              <a:ext uri="{FF2B5EF4-FFF2-40B4-BE49-F238E27FC236}">
                <a16:creationId xmlns:a16="http://schemas.microsoft.com/office/drawing/2014/main" id="{583B38D2-1B18-B908-8E1F-AE38CD7D0F5F}"/>
              </a:ext>
            </a:extLst>
          </p:cNvPr>
          <p:cNvSpPr>
            <a:spLocks noGrp="1"/>
          </p:cNvSpPr>
          <p:nvPr>
            <p:ph sz="half" idx="2"/>
          </p:nvPr>
        </p:nvSpPr>
        <p:spPr>
          <a:xfrm>
            <a:off x="6622741" y="1825625"/>
            <a:ext cx="5335479" cy="4351338"/>
          </a:xfrm>
        </p:spPr>
        <p:txBody>
          <a:bodyPr>
            <a:normAutofit/>
          </a:bodyPr>
          <a:lstStyle/>
          <a:p>
            <a:pPr marL="0" indent="0">
              <a:buNone/>
            </a:pPr>
            <a:r>
              <a:rPr lang="en-US" dirty="0"/>
              <a:t>CM 1 – The entire test is failed</a:t>
            </a:r>
          </a:p>
          <a:p>
            <a:pPr marL="0" indent="0">
              <a:buNone/>
            </a:pPr>
            <a:endParaRPr lang="en-US" dirty="0"/>
          </a:p>
          <a:p>
            <a:pPr marL="0" indent="0">
              <a:buNone/>
            </a:pPr>
            <a:r>
              <a:rPr lang="en-US" dirty="0"/>
              <a:t>CM 2 – OK – fine and correct action</a:t>
            </a:r>
          </a:p>
          <a:p>
            <a:pPr marL="0" indent="0">
              <a:buNone/>
            </a:pPr>
            <a:endParaRPr lang="en-US" dirty="0"/>
          </a:p>
        </p:txBody>
      </p:sp>
    </p:spTree>
    <p:extLst>
      <p:ext uri="{BB962C8B-B14F-4D97-AF65-F5344CB8AC3E}">
        <p14:creationId xmlns:p14="http://schemas.microsoft.com/office/powerpoint/2010/main" val="4150055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029DD4-B0E2-7279-6459-71100FE979A2}"/>
              </a:ext>
            </a:extLst>
          </p:cNvPr>
          <p:cNvSpPr>
            <a:spLocks noGrp="1"/>
          </p:cNvSpPr>
          <p:nvPr>
            <p:ph type="title"/>
          </p:nvPr>
        </p:nvSpPr>
        <p:spPr/>
        <p:txBody>
          <a:bodyPr/>
          <a:lstStyle/>
          <a:p>
            <a:r>
              <a:rPr lang="en-US" dirty="0"/>
              <a:t>Wrong checklist</a:t>
            </a:r>
          </a:p>
        </p:txBody>
      </p:sp>
      <p:sp>
        <p:nvSpPr>
          <p:cNvPr id="5" name="Pladsholder til dato 4">
            <a:extLst>
              <a:ext uri="{FF2B5EF4-FFF2-40B4-BE49-F238E27FC236}">
                <a16:creationId xmlns:a16="http://schemas.microsoft.com/office/drawing/2014/main" id="{96DEB9F7-A17C-91FF-FF2A-74B1B09A12AC}"/>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712410C8-3954-211A-5B22-01DBEB470EBD}"/>
              </a:ext>
            </a:extLst>
          </p:cNvPr>
          <p:cNvSpPr>
            <a:spLocks noGrp="1"/>
          </p:cNvSpPr>
          <p:nvPr>
            <p:ph type="ftr" sz="quarter" idx="11"/>
          </p:nvPr>
        </p:nvSpPr>
        <p:spPr/>
        <p:txBody>
          <a:bodyPr/>
          <a:lstStyle/>
          <a:p>
            <a:r>
              <a:rPr lang="en-US"/>
              <a:t>CD&amp;TJ</a:t>
            </a:r>
            <a:endParaRPr lang="en-US" dirty="0"/>
          </a:p>
        </p:txBody>
      </p:sp>
      <p:sp>
        <p:nvSpPr>
          <p:cNvPr id="7" name="Pladsholder til indhold 2">
            <a:extLst>
              <a:ext uri="{FF2B5EF4-FFF2-40B4-BE49-F238E27FC236}">
                <a16:creationId xmlns:a16="http://schemas.microsoft.com/office/drawing/2014/main" id="{BD79E08C-47E0-8364-ABD4-FE34AEA001B2}"/>
              </a:ext>
            </a:extLst>
          </p:cNvPr>
          <p:cNvSpPr>
            <a:spLocks noGrp="1"/>
          </p:cNvSpPr>
          <p:nvPr>
            <p:ph sz="half" idx="1"/>
          </p:nvPr>
        </p:nvSpPr>
        <p:spPr>
          <a:xfrm>
            <a:off x="292963" y="1825625"/>
            <a:ext cx="5726837" cy="4351338"/>
          </a:xfrm>
        </p:spPr>
        <p:txBody>
          <a:bodyPr/>
          <a:lstStyle/>
          <a:p>
            <a:pPr marL="0" indent="0">
              <a:buNone/>
            </a:pPr>
            <a:r>
              <a:rPr lang="en-US" dirty="0"/>
              <a:t>During a check the crew experience a hydraulic failure. </a:t>
            </a:r>
          </a:p>
          <a:p>
            <a:pPr marL="0" indent="0">
              <a:buNone/>
            </a:pPr>
            <a:r>
              <a:rPr lang="en-US" dirty="0"/>
              <a:t>In their effort to solve this problem they read a wrong checklist. </a:t>
            </a:r>
          </a:p>
          <a:p>
            <a:pPr marL="0" indent="0">
              <a:buNone/>
            </a:pPr>
            <a:r>
              <a:rPr lang="en-US" dirty="0"/>
              <a:t>Before this abnormal checklist is completed, they realize that they are reading a wrong checklist. </a:t>
            </a:r>
          </a:p>
          <a:p>
            <a:pPr marL="0" indent="0">
              <a:buNone/>
            </a:pPr>
            <a:r>
              <a:rPr lang="en-US" dirty="0"/>
              <a:t>They undo all the items they did on the wrong checklist and complete the correct checklist.</a:t>
            </a:r>
          </a:p>
          <a:p>
            <a:endParaRPr lang="en-US" dirty="0"/>
          </a:p>
        </p:txBody>
      </p:sp>
      <p:sp>
        <p:nvSpPr>
          <p:cNvPr id="8" name="Pladsholder til indhold 3">
            <a:extLst>
              <a:ext uri="{FF2B5EF4-FFF2-40B4-BE49-F238E27FC236}">
                <a16:creationId xmlns:a16="http://schemas.microsoft.com/office/drawing/2014/main" id="{1377A42F-E7FC-DEE6-9969-C38981C64FE2}"/>
              </a:ext>
            </a:extLst>
          </p:cNvPr>
          <p:cNvSpPr>
            <a:spLocks noGrp="1"/>
          </p:cNvSpPr>
          <p:nvPr>
            <p:ph sz="half" idx="2"/>
          </p:nvPr>
        </p:nvSpPr>
        <p:spPr>
          <a:xfrm>
            <a:off x="6172200" y="1825625"/>
            <a:ext cx="5181600" cy="4351338"/>
          </a:xfrm>
        </p:spPr>
        <p:txBody>
          <a:bodyPr/>
          <a:lstStyle/>
          <a:p>
            <a:pPr marL="0" indent="0">
              <a:buNone/>
            </a:pPr>
            <a:r>
              <a:rPr lang="en-US" dirty="0"/>
              <a:t>What is your action?</a:t>
            </a:r>
          </a:p>
          <a:p>
            <a:pPr marL="0" indent="0">
              <a:buNone/>
            </a:pPr>
            <a:endParaRPr lang="en-US" dirty="0"/>
          </a:p>
          <a:p>
            <a:pPr marL="0" indent="0">
              <a:buNone/>
            </a:pPr>
            <a:r>
              <a:rPr lang="en-US" dirty="0"/>
              <a:t>Fine/OK – if safety not compromised by irreversible items.</a:t>
            </a:r>
          </a:p>
        </p:txBody>
      </p:sp>
    </p:spTree>
    <p:extLst>
      <p:ext uri="{BB962C8B-B14F-4D97-AF65-F5344CB8AC3E}">
        <p14:creationId xmlns:p14="http://schemas.microsoft.com/office/powerpoint/2010/main" val="1466037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89E4F9-A438-4B4C-A78C-D272BD2FA797}"/>
              </a:ext>
            </a:extLst>
          </p:cNvPr>
          <p:cNvSpPr>
            <a:spLocks noGrp="1"/>
          </p:cNvSpPr>
          <p:nvPr>
            <p:ph type="title"/>
          </p:nvPr>
        </p:nvSpPr>
        <p:spPr/>
        <p:txBody>
          <a:bodyPr/>
          <a:lstStyle/>
          <a:p>
            <a:r>
              <a:rPr lang="en-US" dirty="0"/>
              <a:t>High - again</a:t>
            </a:r>
          </a:p>
        </p:txBody>
      </p:sp>
      <p:sp>
        <p:nvSpPr>
          <p:cNvPr id="5" name="Pladsholder til dato 4">
            <a:extLst>
              <a:ext uri="{FF2B5EF4-FFF2-40B4-BE49-F238E27FC236}">
                <a16:creationId xmlns:a16="http://schemas.microsoft.com/office/drawing/2014/main" id="{11FD3265-C725-BE95-FCBE-7CAA20DF766B}"/>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F6C871D2-555C-55EA-2A25-763CCC05F1A6}"/>
              </a:ext>
            </a:extLst>
          </p:cNvPr>
          <p:cNvSpPr>
            <a:spLocks noGrp="1"/>
          </p:cNvSpPr>
          <p:nvPr>
            <p:ph type="ftr" sz="quarter" idx="11"/>
          </p:nvPr>
        </p:nvSpPr>
        <p:spPr/>
        <p:txBody>
          <a:bodyPr/>
          <a:lstStyle/>
          <a:p>
            <a:r>
              <a:rPr lang="en-US"/>
              <a:t>CD&amp;TJ</a:t>
            </a:r>
            <a:endParaRPr lang="en-US" dirty="0"/>
          </a:p>
        </p:txBody>
      </p:sp>
      <p:sp>
        <p:nvSpPr>
          <p:cNvPr id="7" name="Pladsholder til indhold 2">
            <a:extLst>
              <a:ext uri="{FF2B5EF4-FFF2-40B4-BE49-F238E27FC236}">
                <a16:creationId xmlns:a16="http://schemas.microsoft.com/office/drawing/2014/main" id="{5890A83E-3B35-2809-1F16-B3A7B9B0F18D}"/>
              </a:ext>
            </a:extLst>
          </p:cNvPr>
          <p:cNvSpPr>
            <a:spLocks noGrp="1"/>
          </p:cNvSpPr>
          <p:nvPr>
            <p:ph sz="half" idx="1"/>
          </p:nvPr>
        </p:nvSpPr>
        <p:spPr>
          <a:xfrm>
            <a:off x="585926" y="1825625"/>
            <a:ext cx="5433874" cy="4351338"/>
          </a:xfrm>
        </p:spPr>
        <p:txBody>
          <a:bodyPr>
            <a:normAutofit/>
          </a:bodyPr>
          <a:lstStyle/>
          <a:p>
            <a:pPr marL="0" indent="0">
              <a:buNone/>
            </a:pPr>
            <a:r>
              <a:rPr lang="en-US" dirty="0"/>
              <a:t>During the final part of a CAT 1 ILS 900ft AGL, still IMC, PF is almost full-scale high on the glideslope. </a:t>
            </a:r>
          </a:p>
          <a:p>
            <a:pPr marL="0" indent="0">
              <a:buNone/>
            </a:pPr>
            <a:r>
              <a:rPr lang="en-US" dirty="0"/>
              <a:t>PM calls for a go around, but PF decides that there is enough runway to complete the landing.</a:t>
            </a:r>
          </a:p>
          <a:p>
            <a:pPr marL="0" indent="0">
              <a:buNone/>
            </a:pPr>
            <a:endParaRPr lang="en-US" dirty="0"/>
          </a:p>
        </p:txBody>
      </p:sp>
      <p:sp>
        <p:nvSpPr>
          <p:cNvPr id="8" name="Pladsholder til indhold 3">
            <a:extLst>
              <a:ext uri="{FF2B5EF4-FFF2-40B4-BE49-F238E27FC236}">
                <a16:creationId xmlns:a16="http://schemas.microsoft.com/office/drawing/2014/main" id="{AC60F830-AEE2-E7A9-045F-5C9BAEF27C6E}"/>
              </a:ext>
            </a:extLst>
          </p:cNvPr>
          <p:cNvSpPr>
            <a:spLocks noGrp="1"/>
          </p:cNvSpPr>
          <p:nvPr>
            <p:ph sz="half" idx="2"/>
          </p:nvPr>
        </p:nvSpPr>
        <p:spPr>
          <a:xfrm>
            <a:off x="6172200" y="1825625"/>
            <a:ext cx="5181600" cy="4351338"/>
          </a:xfrm>
        </p:spPr>
        <p:txBody>
          <a:bodyPr>
            <a:normAutofit/>
          </a:bodyPr>
          <a:lstStyle/>
          <a:p>
            <a:pPr marL="0" indent="0">
              <a:buNone/>
            </a:pPr>
            <a:r>
              <a:rPr lang="en-US" dirty="0"/>
              <a:t>Full failed test for BOTH pilots – and no retake!</a:t>
            </a:r>
          </a:p>
          <a:p>
            <a:pPr marL="0" indent="0">
              <a:buNone/>
            </a:pPr>
            <a:r>
              <a:rPr lang="en-US" dirty="0"/>
              <a:t>PF for not going around</a:t>
            </a:r>
          </a:p>
          <a:p>
            <a:pPr marL="0" indent="0">
              <a:buNone/>
            </a:pPr>
            <a:r>
              <a:rPr lang="en-US" dirty="0"/>
              <a:t>PM for not taking controls</a:t>
            </a:r>
          </a:p>
          <a:p>
            <a:pPr marL="0" indent="0">
              <a:buNone/>
            </a:pPr>
            <a:endParaRPr lang="en-US" dirty="0"/>
          </a:p>
        </p:txBody>
      </p:sp>
    </p:spTree>
    <p:extLst>
      <p:ext uri="{BB962C8B-B14F-4D97-AF65-F5344CB8AC3E}">
        <p14:creationId xmlns:p14="http://schemas.microsoft.com/office/powerpoint/2010/main" val="1929177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89E4F9-A438-4B4C-A78C-D272BD2FA797}"/>
              </a:ext>
            </a:extLst>
          </p:cNvPr>
          <p:cNvSpPr>
            <a:spLocks noGrp="1"/>
          </p:cNvSpPr>
          <p:nvPr>
            <p:ph type="title"/>
          </p:nvPr>
        </p:nvSpPr>
        <p:spPr/>
        <p:txBody>
          <a:bodyPr/>
          <a:lstStyle/>
          <a:p>
            <a:r>
              <a:rPr lang="en-US" dirty="0"/>
              <a:t>High – again and again</a:t>
            </a:r>
          </a:p>
        </p:txBody>
      </p:sp>
      <p:sp>
        <p:nvSpPr>
          <p:cNvPr id="5" name="Pladsholder til dato 4">
            <a:extLst>
              <a:ext uri="{FF2B5EF4-FFF2-40B4-BE49-F238E27FC236}">
                <a16:creationId xmlns:a16="http://schemas.microsoft.com/office/drawing/2014/main" id="{11FD3265-C725-BE95-FCBE-7CAA20DF766B}"/>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F6C871D2-555C-55EA-2A25-763CCC05F1A6}"/>
              </a:ext>
            </a:extLst>
          </p:cNvPr>
          <p:cNvSpPr>
            <a:spLocks noGrp="1"/>
          </p:cNvSpPr>
          <p:nvPr>
            <p:ph type="ftr" sz="quarter" idx="11"/>
          </p:nvPr>
        </p:nvSpPr>
        <p:spPr/>
        <p:txBody>
          <a:bodyPr/>
          <a:lstStyle/>
          <a:p>
            <a:r>
              <a:rPr lang="en-US"/>
              <a:t>CD&amp;TJ</a:t>
            </a:r>
            <a:endParaRPr lang="en-US" dirty="0"/>
          </a:p>
        </p:txBody>
      </p:sp>
      <p:sp>
        <p:nvSpPr>
          <p:cNvPr id="7" name="Pladsholder til indhold 2">
            <a:extLst>
              <a:ext uri="{FF2B5EF4-FFF2-40B4-BE49-F238E27FC236}">
                <a16:creationId xmlns:a16="http://schemas.microsoft.com/office/drawing/2014/main" id="{5890A83E-3B35-2809-1F16-B3A7B9B0F18D}"/>
              </a:ext>
            </a:extLst>
          </p:cNvPr>
          <p:cNvSpPr>
            <a:spLocks noGrp="1"/>
          </p:cNvSpPr>
          <p:nvPr>
            <p:ph sz="half" idx="1"/>
          </p:nvPr>
        </p:nvSpPr>
        <p:spPr>
          <a:xfrm>
            <a:off x="585926" y="1825625"/>
            <a:ext cx="5433874" cy="4351338"/>
          </a:xfrm>
        </p:spPr>
        <p:txBody>
          <a:bodyPr>
            <a:normAutofit/>
          </a:bodyPr>
          <a:lstStyle/>
          <a:p>
            <a:pPr marL="0" indent="0">
              <a:buNone/>
            </a:pPr>
            <a:r>
              <a:rPr lang="en-US" dirty="0"/>
              <a:t>During a LPC on a B200, the pilots sets a wrong HIGH minima (plus 100 feet), resulting in a GA.</a:t>
            </a:r>
          </a:p>
          <a:p>
            <a:pPr marL="0" indent="0">
              <a:buNone/>
            </a:pPr>
            <a:endParaRPr lang="en-US" dirty="0"/>
          </a:p>
          <a:p>
            <a:pPr marL="0" indent="0">
              <a:buNone/>
            </a:pPr>
            <a:r>
              <a:rPr lang="en-US" dirty="0"/>
              <a:t>What is your action?</a:t>
            </a:r>
          </a:p>
          <a:p>
            <a:pPr marL="0" indent="0">
              <a:buNone/>
            </a:pPr>
            <a:endParaRPr lang="en-US" dirty="0"/>
          </a:p>
          <a:p>
            <a:pPr marL="0" indent="0">
              <a:buNone/>
            </a:pPr>
            <a:r>
              <a:rPr lang="en-US" dirty="0"/>
              <a:t>Which competency can have influence?</a:t>
            </a:r>
          </a:p>
        </p:txBody>
      </p:sp>
      <p:sp>
        <p:nvSpPr>
          <p:cNvPr id="8" name="Pladsholder til indhold 3">
            <a:extLst>
              <a:ext uri="{FF2B5EF4-FFF2-40B4-BE49-F238E27FC236}">
                <a16:creationId xmlns:a16="http://schemas.microsoft.com/office/drawing/2014/main" id="{AC60F830-AEE2-E7A9-045F-5C9BAEF27C6E}"/>
              </a:ext>
            </a:extLst>
          </p:cNvPr>
          <p:cNvSpPr>
            <a:spLocks noGrp="1"/>
          </p:cNvSpPr>
          <p:nvPr>
            <p:ph sz="half" idx="2"/>
          </p:nvPr>
        </p:nvSpPr>
        <p:spPr>
          <a:xfrm>
            <a:off x="6172199" y="1825625"/>
            <a:ext cx="5740879" cy="4351338"/>
          </a:xfrm>
        </p:spPr>
        <p:txBody>
          <a:bodyPr>
            <a:normAutofit/>
          </a:bodyPr>
          <a:lstStyle/>
          <a:p>
            <a:pPr marL="0" indent="0">
              <a:buNone/>
            </a:pPr>
            <a:r>
              <a:rPr lang="en-US" dirty="0"/>
              <a:t>Failed item – but repeat is possible.</a:t>
            </a:r>
          </a:p>
          <a:p>
            <a:pPr marL="0" indent="0">
              <a:buNone/>
            </a:pPr>
            <a:r>
              <a:rPr lang="en-US" dirty="0"/>
              <a:t>This repeat could even be to another RWY, so the pilot have a new chance of reading the plate correctly </a:t>
            </a:r>
          </a:p>
          <a:p>
            <a:pPr marL="0" indent="0">
              <a:buNone/>
            </a:pPr>
            <a:endParaRPr lang="en-US" dirty="0"/>
          </a:p>
          <a:p>
            <a:pPr marL="0" indent="0">
              <a:buNone/>
            </a:pPr>
            <a:r>
              <a:rPr lang="en-US" dirty="0"/>
              <a:t>WLM may be a factor here </a:t>
            </a:r>
          </a:p>
        </p:txBody>
      </p:sp>
    </p:spTree>
    <p:extLst>
      <p:ext uri="{BB962C8B-B14F-4D97-AF65-F5344CB8AC3E}">
        <p14:creationId xmlns:p14="http://schemas.microsoft.com/office/powerpoint/2010/main" val="2879296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F4012A-4E41-DF23-3CDF-AE03BE57E1AB}"/>
              </a:ext>
            </a:extLst>
          </p:cNvPr>
          <p:cNvSpPr>
            <a:spLocks noGrp="1"/>
          </p:cNvSpPr>
          <p:nvPr>
            <p:ph type="title"/>
          </p:nvPr>
        </p:nvSpPr>
        <p:spPr/>
        <p:txBody>
          <a:bodyPr/>
          <a:lstStyle/>
          <a:p>
            <a:r>
              <a:rPr lang="en-US" dirty="0"/>
              <a:t>HOT or NOT?</a:t>
            </a:r>
          </a:p>
        </p:txBody>
      </p:sp>
      <p:sp>
        <p:nvSpPr>
          <p:cNvPr id="5" name="Pladsholder til dato 4">
            <a:extLst>
              <a:ext uri="{FF2B5EF4-FFF2-40B4-BE49-F238E27FC236}">
                <a16:creationId xmlns:a16="http://schemas.microsoft.com/office/drawing/2014/main" id="{26BC433B-CD0C-DD22-14CE-67106A225E2B}"/>
              </a:ext>
            </a:extLst>
          </p:cNvPr>
          <p:cNvSpPr>
            <a:spLocks noGrp="1"/>
          </p:cNvSpPr>
          <p:nvPr>
            <p:ph type="dt" sz="half" idx="10"/>
          </p:nvPr>
        </p:nvSpPr>
        <p:spPr/>
        <p:txBody>
          <a:bodyPr/>
          <a:lstStyle/>
          <a:p>
            <a:r>
              <a:rPr lang="da-DK"/>
              <a:t>Version 18OCT2023</a:t>
            </a:r>
            <a:endParaRPr lang="en-US" dirty="0"/>
          </a:p>
        </p:txBody>
      </p:sp>
      <p:sp>
        <p:nvSpPr>
          <p:cNvPr id="6" name="Pladsholder til sidefod 5">
            <a:extLst>
              <a:ext uri="{FF2B5EF4-FFF2-40B4-BE49-F238E27FC236}">
                <a16:creationId xmlns:a16="http://schemas.microsoft.com/office/drawing/2014/main" id="{1476EF68-8D7C-A78A-BA9E-9D812C76B8BF}"/>
              </a:ext>
            </a:extLst>
          </p:cNvPr>
          <p:cNvSpPr>
            <a:spLocks noGrp="1"/>
          </p:cNvSpPr>
          <p:nvPr>
            <p:ph type="ftr" sz="quarter" idx="11"/>
          </p:nvPr>
        </p:nvSpPr>
        <p:spPr/>
        <p:txBody>
          <a:bodyPr/>
          <a:lstStyle/>
          <a:p>
            <a:r>
              <a:rPr lang="en-US"/>
              <a:t>CD&amp;TJ</a:t>
            </a:r>
            <a:endParaRPr lang="en-US" dirty="0"/>
          </a:p>
        </p:txBody>
      </p:sp>
      <p:sp>
        <p:nvSpPr>
          <p:cNvPr id="7" name="Pladsholder til indhold 2">
            <a:extLst>
              <a:ext uri="{FF2B5EF4-FFF2-40B4-BE49-F238E27FC236}">
                <a16:creationId xmlns:a16="http://schemas.microsoft.com/office/drawing/2014/main" id="{E6ADD39D-C6A8-B128-037F-A9A5291FF9ED}"/>
              </a:ext>
            </a:extLst>
          </p:cNvPr>
          <p:cNvSpPr>
            <a:spLocks noGrp="1"/>
          </p:cNvSpPr>
          <p:nvPr>
            <p:ph sz="half" idx="1"/>
          </p:nvPr>
        </p:nvSpPr>
        <p:spPr>
          <a:xfrm>
            <a:off x="470517" y="1825625"/>
            <a:ext cx="5549283" cy="4351338"/>
          </a:xfrm>
        </p:spPr>
        <p:txBody>
          <a:bodyPr/>
          <a:lstStyle/>
          <a:p>
            <a:pPr marL="0" indent="0">
              <a:buNone/>
            </a:pPr>
            <a:r>
              <a:rPr lang="en-US" dirty="0"/>
              <a:t>During ground operations in moderate snow the crew does not estimate their hold over time for the deicing fluid used. </a:t>
            </a:r>
          </a:p>
          <a:p>
            <a:pPr marL="0" indent="0">
              <a:buNone/>
            </a:pPr>
            <a:endParaRPr lang="en-US" dirty="0"/>
          </a:p>
          <a:p>
            <a:pPr marL="0" indent="0">
              <a:buNone/>
            </a:pPr>
            <a:r>
              <a:rPr lang="en-US" dirty="0"/>
              <a:t>When they go airborne there is still 2 minutes before the hold over time expires.</a:t>
            </a:r>
          </a:p>
          <a:p>
            <a:pPr marL="0" indent="0">
              <a:buNone/>
            </a:pPr>
            <a:endParaRPr lang="en-US" dirty="0"/>
          </a:p>
        </p:txBody>
      </p:sp>
      <p:sp>
        <p:nvSpPr>
          <p:cNvPr id="8" name="Pladsholder til indhold 3">
            <a:extLst>
              <a:ext uri="{FF2B5EF4-FFF2-40B4-BE49-F238E27FC236}">
                <a16:creationId xmlns:a16="http://schemas.microsoft.com/office/drawing/2014/main" id="{D14DF21D-C76F-B828-5B4A-67CED6C628E8}"/>
              </a:ext>
            </a:extLst>
          </p:cNvPr>
          <p:cNvSpPr>
            <a:spLocks noGrp="1"/>
          </p:cNvSpPr>
          <p:nvPr>
            <p:ph sz="half" idx="2"/>
          </p:nvPr>
        </p:nvSpPr>
        <p:spPr>
          <a:xfrm>
            <a:off x="6172200" y="1825625"/>
            <a:ext cx="5181600" cy="4351338"/>
          </a:xfrm>
        </p:spPr>
        <p:txBody>
          <a:bodyPr/>
          <a:lstStyle/>
          <a:p>
            <a:pPr marL="0" indent="0">
              <a:buNone/>
            </a:pPr>
            <a:r>
              <a:rPr lang="en-US" dirty="0"/>
              <a:t>During debriefing – ask into the calculation. If they have a valid explanation that is ok – fine</a:t>
            </a:r>
          </a:p>
          <a:p>
            <a:pPr marL="0" indent="0">
              <a:buNone/>
            </a:pPr>
            <a:endParaRPr lang="en-US" dirty="0"/>
          </a:p>
          <a:p>
            <a:pPr marL="0" indent="0">
              <a:buNone/>
            </a:pPr>
            <a:r>
              <a:rPr lang="en-US" dirty="0"/>
              <a:t>If not – it is a full failed test! </a:t>
            </a:r>
          </a:p>
          <a:p>
            <a:pPr marL="0" indent="0">
              <a:buNone/>
            </a:pPr>
            <a:r>
              <a:rPr lang="en-US" dirty="0"/>
              <a:t>The outcome of an exercise must not be subject to luck</a:t>
            </a:r>
          </a:p>
          <a:p>
            <a:pPr marL="0" indent="0">
              <a:buNone/>
            </a:pPr>
            <a:endParaRPr lang="en-US" dirty="0"/>
          </a:p>
        </p:txBody>
      </p:sp>
    </p:spTree>
    <p:extLst>
      <p:ext uri="{BB962C8B-B14F-4D97-AF65-F5344CB8AC3E}">
        <p14:creationId xmlns:p14="http://schemas.microsoft.com/office/powerpoint/2010/main" val="268486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7BC2F2-B583-93FC-EE7C-300F28CA40DD}"/>
              </a:ext>
            </a:extLst>
          </p:cNvPr>
          <p:cNvSpPr>
            <a:spLocks noGrp="1"/>
          </p:cNvSpPr>
          <p:nvPr>
            <p:ph type="title"/>
          </p:nvPr>
        </p:nvSpPr>
        <p:spPr/>
        <p:txBody>
          <a:bodyPr/>
          <a:lstStyle/>
          <a:p>
            <a:r>
              <a:rPr lang="en-US" dirty="0"/>
              <a:t>Use of radar</a:t>
            </a:r>
          </a:p>
        </p:txBody>
      </p:sp>
      <p:sp>
        <p:nvSpPr>
          <p:cNvPr id="5" name="Pladsholder til dato 4">
            <a:extLst>
              <a:ext uri="{FF2B5EF4-FFF2-40B4-BE49-F238E27FC236}">
                <a16:creationId xmlns:a16="http://schemas.microsoft.com/office/drawing/2014/main" id="{FD3A5280-24F1-0AB2-9E4C-990E6C0D96DB}"/>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8D4F7C42-EDAC-A1AA-71B4-9DC0CE68F167}"/>
              </a:ext>
            </a:extLst>
          </p:cNvPr>
          <p:cNvSpPr>
            <a:spLocks noGrp="1"/>
          </p:cNvSpPr>
          <p:nvPr>
            <p:ph type="ftr" sz="quarter" idx="11"/>
          </p:nvPr>
        </p:nvSpPr>
        <p:spPr/>
        <p:txBody>
          <a:bodyPr/>
          <a:lstStyle/>
          <a:p>
            <a:r>
              <a:rPr lang="en-US"/>
              <a:t>CD&amp;TJ</a:t>
            </a:r>
            <a:endParaRPr lang="en-US" dirty="0"/>
          </a:p>
        </p:txBody>
      </p:sp>
      <p:sp>
        <p:nvSpPr>
          <p:cNvPr id="7" name="Pladsholder til indhold 2">
            <a:extLst>
              <a:ext uri="{FF2B5EF4-FFF2-40B4-BE49-F238E27FC236}">
                <a16:creationId xmlns:a16="http://schemas.microsoft.com/office/drawing/2014/main" id="{E48143C3-E29C-E182-ACFB-EFB1724E2A6A}"/>
              </a:ext>
            </a:extLst>
          </p:cNvPr>
          <p:cNvSpPr>
            <a:spLocks noGrp="1"/>
          </p:cNvSpPr>
          <p:nvPr>
            <p:ph sz="half" idx="1"/>
          </p:nvPr>
        </p:nvSpPr>
        <p:spPr>
          <a:xfrm>
            <a:off x="838200" y="1825625"/>
            <a:ext cx="5181600" cy="4351338"/>
          </a:xfrm>
        </p:spPr>
        <p:txBody>
          <a:bodyPr/>
          <a:lstStyle/>
          <a:p>
            <a:pPr marL="0" indent="0">
              <a:buNone/>
            </a:pPr>
            <a:r>
              <a:rPr lang="en-US" dirty="0"/>
              <a:t>The crew </a:t>
            </a:r>
            <a:r>
              <a:rPr lang="da-DK" dirty="0"/>
              <a:t>is</a:t>
            </a:r>
            <a:r>
              <a:rPr lang="en-US" dirty="0"/>
              <a:t> informed of CB activity in the vicinity of their destination airport. </a:t>
            </a:r>
          </a:p>
          <a:p>
            <a:pPr marL="0" indent="0">
              <a:buNone/>
            </a:pPr>
            <a:endParaRPr lang="en-US" dirty="0"/>
          </a:p>
          <a:p>
            <a:pPr marL="0" indent="0">
              <a:buNone/>
            </a:pPr>
            <a:r>
              <a:rPr lang="en-US" dirty="0"/>
              <a:t>Even though they are IMC they do not turn on their weather radar.</a:t>
            </a:r>
          </a:p>
          <a:p>
            <a:pPr marL="0" indent="0">
              <a:buNone/>
            </a:pPr>
            <a:endParaRPr lang="en-US" dirty="0"/>
          </a:p>
        </p:txBody>
      </p:sp>
      <p:sp>
        <p:nvSpPr>
          <p:cNvPr id="8" name="Pladsholder til indhold 3">
            <a:extLst>
              <a:ext uri="{FF2B5EF4-FFF2-40B4-BE49-F238E27FC236}">
                <a16:creationId xmlns:a16="http://schemas.microsoft.com/office/drawing/2014/main" id="{68D71D76-A099-E2DD-3821-681B98BA0188}"/>
              </a:ext>
            </a:extLst>
          </p:cNvPr>
          <p:cNvSpPr>
            <a:spLocks noGrp="1"/>
          </p:cNvSpPr>
          <p:nvPr>
            <p:ph sz="half" idx="2"/>
          </p:nvPr>
        </p:nvSpPr>
        <p:spPr>
          <a:xfrm>
            <a:off x="6172200" y="1825625"/>
            <a:ext cx="5181600" cy="4351338"/>
          </a:xfrm>
        </p:spPr>
        <p:txBody>
          <a:bodyPr/>
          <a:lstStyle/>
          <a:p>
            <a:pPr marL="0" indent="0">
              <a:buNone/>
            </a:pPr>
            <a:r>
              <a:rPr lang="en-US" dirty="0"/>
              <a:t>Full failed test for both pilots – and no retake is possible</a:t>
            </a:r>
          </a:p>
          <a:p>
            <a:pPr marL="0" indent="0">
              <a:buNone/>
            </a:pPr>
            <a:endParaRPr lang="en-US" dirty="0"/>
          </a:p>
        </p:txBody>
      </p:sp>
    </p:spTree>
    <p:extLst>
      <p:ext uri="{BB962C8B-B14F-4D97-AF65-F5344CB8AC3E}">
        <p14:creationId xmlns:p14="http://schemas.microsoft.com/office/powerpoint/2010/main" val="2134093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4C031A-C5D6-7203-C1BD-56168D0D00B0}"/>
              </a:ext>
            </a:extLst>
          </p:cNvPr>
          <p:cNvSpPr>
            <a:spLocks noGrp="1"/>
          </p:cNvSpPr>
          <p:nvPr>
            <p:ph type="title"/>
          </p:nvPr>
        </p:nvSpPr>
        <p:spPr/>
        <p:txBody>
          <a:bodyPr/>
          <a:lstStyle/>
          <a:p>
            <a:r>
              <a:rPr lang="en-US" dirty="0"/>
              <a:t>This is your captain speaking</a:t>
            </a:r>
          </a:p>
        </p:txBody>
      </p:sp>
      <p:sp>
        <p:nvSpPr>
          <p:cNvPr id="5" name="Pladsholder til dato 4">
            <a:extLst>
              <a:ext uri="{FF2B5EF4-FFF2-40B4-BE49-F238E27FC236}">
                <a16:creationId xmlns:a16="http://schemas.microsoft.com/office/drawing/2014/main" id="{FA0ABBC4-0F99-24DF-D0DA-26BF422DDE72}"/>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98AD2858-F9E4-4464-2677-54C9841B120A}"/>
              </a:ext>
            </a:extLst>
          </p:cNvPr>
          <p:cNvSpPr>
            <a:spLocks noGrp="1"/>
          </p:cNvSpPr>
          <p:nvPr>
            <p:ph type="ftr" sz="quarter" idx="11"/>
          </p:nvPr>
        </p:nvSpPr>
        <p:spPr/>
        <p:txBody>
          <a:bodyPr/>
          <a:lstStyle/>
          <a:p>
            <a:r>
              <a:rPr lang="en-US"/>
              <a:t>CD&amp;TJ</a:t>
            </a:r>
            <a:endParaRPr lang="en-US" dirty="0"/>
          </a:p>
        </p:txBody>
      </p:sp>
      <p:sp>
        <p:nvSpPr>
          <p:cNvPr id="7" name="Pladsholder til indhold 2">
            <a:extLst>
              <a:ext uri="{FF2B5EF4-FFF2-40B4-BE49-F238E27FC236}">
                <a16:creationId xmlns:a16="http://schemas.microsoft.com/office/drawing/2014/main" id="{BE0222CC-94C8-D83A-1812-D30B89BDD484}"/>
              </a:ext>
            </a:extLst>
          </p:cNvPr>
          <p:cNvSpPr>
            <a:spLocks noGrp="1"/>
          </p:cNvSpPr>
          <p:nvPr>
            <p:ph sz="half" idx="1"/>
          </p:nvPr>
        </p:nvSpPr>
        <p:spPr>
          <a:xfrm>
            <a:off x="230819" y="1825625"/>
            <a:ext cx="5788981" cy="4351338"/>
          </a:xfrm>
        </p:spPr>
        <p:txBody>
          <a:bodyPr/>
          <a:lstStyle/>
          <a:p>
            <a:pPr marL="0" indent="0">
              <a:buNone/>
            </a:pPr>
            <a:r>
              <a:rPr lang="en-US" dirty="0"/>
              <a:t>During a test in multi pilot cockpit, the captain, whose performance have been slightly below standard, asks the copilot to prepare the approach (all approaches) including FMS setup etc.</a:t>
            </a:r>
          </a:p>
          <a:p>
            <a:pPr marL="0" indent="0">
              <a:buNone/>
            </a:pPr>
            <a:endParaRPr lang="en-US" dirty="0"/>
          </a:p>
        </p:txBody>
      </p:sp>
      <p:sp>
        <p:nvSpPr>
          <p:cNvPr id="8" name="Pladsholder til indhold 3">
            <a:extLst>
              <a:ext uri="{FF2B5EF4-FFF2-40B4-BE49-F238E27FC236}">
                <a16:creationId xmlns:a16="http://schemas.microsoft.com/office/drawing/2014/main" id="{01E69F40-C72C-EA4F-9F73-A468F9EADB16}"/>
              </a:ext>
            </a:extLst>
          </p:cNvPr>
          <p:cNvSpPr>
            <a:spLocks noGrp="1"/>
          </p:cNvSpPr>
          <p:nvPr>
            <p:ph sz="half" idx="2"/>
          </p:nvPr>
        </p:nvSpPr>
        <p:spPr>
          <a:xfrm>
            <a:off x="6172200" y="1825625"/>
            <a:ext cx="5181600" cy="4351338"/>
          </a:xfrm>
        </p:spPr>
        <p:txBody>
          <a:bodyPr/>
          <a:lstStyle/>
          <a:p>
            <a:pPr marL="0" indent="0">
              <a:buNone/>
            </a:pPr>
            <a:r>
              <a:rPr lang="en-US" dirty="0"/>
              <a:t>You must make sure the CDR can perform FMS programming!</a:t>
            </a:r>
          </a:p>
          <a:p>
            <a:pPr marL="0" indent="0">
              <a:buNone/>
            </a:pPr>
            <a:r>
              <a:rPr lang="en-US" dirty="0"/>
              <a:t>Incapacitate the copilot, and ask for a new and not programmed approach</a:t>
            </a:r>
          </a:p>
          <a:p>
            <a:pPr marL="0" indent="0">
              <a:buNone/>
            </a:pPr>
            <a:endParaRPr lang="en-US" dirty="0"/>
          </a:p>
        </p:txBody>
      </p:sp>
    </p:spTree>
    <p:extLst>
      <p:ext uri="{BB962C8B-B14F-4D97-AF65-F5344CB8AC3E}">
        <p14:creationId xmlns:p14="http://schemas.microsoft.com/office/powerpoint/2010/main" val="2403183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250341-4A22-8836-37AD-EE8FF4FCF0E6}"/>
              </a:ext>
            </a:extLst>
          </p:cNvPr>
          <p:cNvSpPr>
            <a:spLocks noGrp="1"/>
          </p:cNvSpPr>
          <p:nvPr>
            <p:ph type="title"/>
          </p:nvPr>
        </p:nvSpPr>
        <p:spPr>
          <a:xfrm>
            <a:off x="541539" y="365125"/>
            <a:ext cx="11274640" cy="1325563"/>
          </a:xfrm>
        </p:spPr>
        <p:txBody>
          <a:bodyPr/>
          <a:lstStyle/>
          <a:p>
            <a:pPr algn="ctr"/>
            <a:r>
              <a:rPr lang="en-US" dirty="0"/>
              <a:t>Pass / Fail ?</a:t>
            </a:r>
          </a:p>
        </p:txBody>
      </p:sp>
      <p:sp>
        <p:nvSpPr>
          <p:cNvPr id="5" name="Pladsholder til dato 4">
            <a:extLst>
              <a:ext uri="{FF2B5EF4-FFF2-40B4-BE49-F238E27FC236}">
                <a16:creationId xmlns:a16="http://schemas.microsoft.com/office/drawing/2014/main" id="{2F710312-8A65-8651-2269-7AC1A6780AA0}"/>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9EE55092-9F1E-AFCB-66BE-D26E576F7153}"/>
              </a:ext>
            </a:extLst>
          </p:cNvPr>
          <p:cNvSpPr>
            <a:spLocks noGrp="1"/>
          </p:cNvSpPr>
          <p:nvPr>
            <p:ph type="ftr" sz="quarter" idx="11"/>
          </p:nvPr>
        </p:nvSpPr>
        <p:spPr/>
        <p:txBody>
          <a:bodyPr/>
          <a:lstStyle/>
          <a:p>
            <a:r>
              <a:rPr lang="en-US" dirty="0"/>
              <a:t>CD&amp;TJ</a:t>
            </a:r>
          </a:p>
        </p:txBody>
      </p:sp>
      <p:sp>
        <p:nvSpPr>
          <p:cNvPr id="7" name="Pladsholder til indhold 2">
            <a:extLst>
              <a:ext uri="{FF2B5EF4-FFF2-40B4-BE49-F238E27FC236}">
                <a16:creationId xmlns:a16="http://schemas.microsoft.com/office/drawing/2014/main" id="{531E5BC4-C45E-558F-69A1-E8326D74E039}"/>
              </a:ext>
            </a:extLst>
          </p:cNvPr>
          <p:cNvSpPr>
            <a:spLocks noGrp="1"/>
          </p:cNvSpPr>
          <p:nvPr>
            <p:ph sz="half" idx="1"/>
          </p:nvPr>
        </p:nvSpPr>
        <p:spPr>
          <a:xfrm>
            <a:off x="679175" y="1870075"/>
            <a:ext cx="5181600" cy="4351338"/>
          </a:xfrm>
        </p:spPr>
        <p:txBody>
          <a:bodyPr>
            <a:normAutofit fontScale="92500" lnSpcReduction="20000"/>
          </a:bodyPr>
          <a:lstStyle/>
          <a:p>
            <a:pPr marL="0" indent="0">
              <a:buNone/>
            </a:pPr>
            <a:r>
              <a:rPr lang="en-US" dirty="0"/>
              <a:t>Part FCL Appendix 9 substantiates flight test tolerances and Pass / Fail criteria.</a:t>
            </a:r>
          </a:p>
          <a:p>
            <a:pPr marL="0" indent="0">
              <a:buNone/>
            </a:pPr>
            <a:endParaRPr lang="da-DK" dirty="0"/>
          </a:p>
          <a:p>
            <a:pPr marL="0" indent="0">
              <a:buNone/>
            </a:pPr>
            <a:r>
              <a:rPr lang="en-US" b="1" u="sng" dirty="0"/>
              <a:t>Governing principles:</a:t>
            </a:r>
          </a:p>
          <a:p>
            <a:pPr marL="0" indent="0">
              <a:buNone/>
            </a:pPr>
            <a:r>
              <a:rPr lang="en-US" dirty="0"/>
              <a:t>If outcome of an exercise during a test or check would </a:t>
            </a:r>
            <a:r>
              <a:rPr lang="en-US" b="1" dirty="0">
                <a:solidFill>
                  <a:srgbClr val="FF0000"/>
                </a:solidFill>
              </a:rPr>
              <a:t>endanger or create harm to people on board or on the ground the outcome should be a failure with no retake</a:t>
            </a:r>
            <a:r>
              <a:rPr lang="en-US" dirty="0"/>
              <a:t>. </a:t>
            </a:r>
          </a:p>
          <a:p>
            <a:pPr marL="0" indent="0">
              <a:buNone/>
            </a:pPr>
            <a:r>
              <a:rPr lang="en-US" dirty="0"/>
              <a:t>(e.g., Aircraft crash, vacating runway, imminent impact with ground etc.) </a:t>
            </a:r>
          </a:p>
          <a:p>
            <a:pPr marL="0" indent="0">
              <a:buNone/>
            </a:pPr>
            <a:endParaRPr lang="en-US" dirty="0"/>
          </a:p>
          <a:p>
            <a:pPr marL="0" indent="0">
              <a:buNone/>
            </a:pPr>
            <a:endParaRPr lang="da-DK" dirty="0"/>
          </a:p>
          <a:p>
            <a:pPr marL="0" indent="0">
              <a:buNone/>
            </a:pPr>
            <a:endParaRPr lang="en-US" dirty="0"/>
          </a:p>
          <a:p>
            <a:endParaRPr lang="en-US" dirty="0"/>
          </a:p>
        </p:txBody>
      </p:sp>
      <p:sp>
        <p:nvSpPr>
          <p:cNvPr id="8" name="Pladsholder til indhold 3">
            <a:extLst>
              <a:ext uri="{FF2B5EF4-FFF2-40B4-BE49-F238E27FC236}">
                <a16:creationId xmlns:a16="http://schemas.microsoft.com/office/drawing/2014/main" id="{A6870CF8-C288-B106-6093-8D2CDF5AC84F}"/>
              </a:ext>
            </a:extLst>
          </p:cNvPr>
          <p:cNvSpPr>
            <a:spLocks noGrp="1"/>
          </p:cNvSpPr>
          <p:nvPr>
            <p:ph sz="half" idx="2"/>
          </p:nvPr>
        </p:nvSpPr>
        <p:spPr>
          <a:xfrm>
            <a:off x="6172200" y="1825625"/>
            <a:ext cx="5617346" cy="4351338"/>
          </a:xfrm>
        </p:spPr>
        <p:txBody>
          <a:bodyPr>
            <a:normAutofit fontScale="92500" lnSpcReduction="20000"/>
          </a:bodyPr>
          <a:lstStyle/>
          <a:p>
            <a:pPr marL="0" indent="0">
              <a:buNone/>
            </a:pPr>
            <a:endParaRPr lang="da-DK" dirty="0"/>
          </a:p>
          <a:p>
            <a:pPr marL="0" indent="0">
              <a:buNone/>
            </a:pPr>
            <a:r>
              <a:rPr lang="en-US" dirty="0"/>
              <a:t>A general guiding principle is using the analogy: “If the test or check was performed in a real aircraft, would you allow a retake ?“ </a:t>
            </a:r>
          </a:p>
          <a:p>
            <a:endParaRPr lang="en-US" dirty="0"/>
          </a:p>
          <a:p>
            <a:pPr marL="0" indent="0">
              <a:buNone/>
            </a:pPr>
            <a:r>
              <a:rPr lang="en-US" dirty="0"/>
              <a:t>The outcome of a test or check item should not be based on luck - but competence(s)demonstrated by the pilot(s) and assessed by the examiner. </a:t>
            </a:r>
          </a:p>
          <a:p>
            <a:pPr marL="0" indent="0">
              <a:buNone/>
            </a:pPr>
            <a:endParaRPr lang="en-US" dirty="0"/>
          </a:p>
        </p:txBody>
      </p:sp>
    </p:spTree>
    <p:extLst>
      <p:ext uri="{BB962C8B-B14F-4D97-AF65-F5344CB8AC3E}">
        <p14:creationId xmlns:p14="http://schemas.microsoft.com/office/powerpoint/2010/main" val="3886581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9D4C64-FCF1-63C3-3712-1D35CAEE5AF7}"/>
              </a:ext>
            </a:extLst>
          </p:cNvPr>
          <p:cNvSpPr>
            <a:spLocks noGrp="1"/>
          </p:cNvSpPr>
          <p:nvPr>
            <p:ph type="title"/>
          </p:nvPr>
        </p:nvSpPr>
        <p:spPr/>
        <p:txBody>
          <a:bodyPr/>
          <a:lstStyle/>
          <a:p>
            <a:r>
              <a:rPr lang="en-US" dirty="0"/>
              <a:t>Hitman</a:t>
            </a:r>
          </a:p>
        </p:txBody>
      </p:sp>
      <p:sp>
        <p:nvSpPr>
          <p:cNvPr id="3" name="Pladsholder til indhold 2">
            <a:extLst>
              <a:ext uri="{FF2B5EF4-FFF2-40B4-BE49-F238E27FC236}">
                <a16:creationId xmlns:a16="http://schemas.microsoft.com/office/drawing/2014/main" id="{C84171B4-FF58-9045-E32B-1CFBBA99AFE5}"/>
              </a:ext>
            </a:extLst>
          </p:cNvPr>
          <p:cNvSpPr>
            <a:spLocks noGrp="1"/>
          </p:cNvSpPr>
          <p:nvPr>
            <p:ph sz="half" idx="1"/>
          </p:nvPr>
        </p:nvSpPr>
        <p:spPr/>
        <p:txBody>
          <a:bodyPr/>
          <a:lstStyle/>
          <a:p>
            <a:pPr marL="0" indent="0">
              <a:buNone/>
            </a:pPr>
            <a:r>
              <a:rPr lang="en-US" dirty="0"/>
              <a:t>During a test the Cdr. gets so annoyed with his copilot that he hits him.</a:t>
            </a:r>
          </a:p>
          <a:p>
            <a:pPr marL="0" indent="0">
              <a:buNone/>
            </a:pPr>
            <a:endParaRPr lang="en-US" dirty="0"/>
          </a:p>
          <a:p>
            <a:pPr marL="0" indent="0">
              <a:buNone/>
            </a:pPr>
            <a:r>
              <a:rPr lang="en-US" dirty="0"/>
              <a:t>What is your action?</a:t>
            </a:r>
          </a:p>
          <a:p>
            <a:pPr marL="0" indent="0">
              <a:buNone/>
            </a:pPr>
            <a:endParaRPr lang="en-US" dirty="0"/>
          </a:p>
        </p:txBody>
      </p:sp>
      <p:sp>
        <p:nvSpPr>
          <p:cNvPr id="4" name="Pladsholder til indhold 3">
            <a:extLst>
              <a:ext uri="{FF2B5EF4-FFF2-40B4-BE49-F238E27FC236}">
                <a16:creationId xmlns:a16="http://schemas.microsoft.com/office/drawing/2014/main" id="{BC6F3F24-6935-7325-F314-3F19E4DB5C4E}"/>
              </a:ext>
            </a:extLst>
          </p:cNvPr>
          <p:cNvSpPr>
            <a:spLocks noGrp="1"/>
          </p:cNvSpPr>
          <p:nvPr>
            <p:ph sz="half" idx="2"/>
          </p:nvPr>
        </p:nvSpPr>
        <p:spPr/>
        <p:txBody>
          <a:bodyPr/>
          <a:lstStyle/>
          <a:p>
            <a:pPr marL="0" indent="0">
              <a:buNone/>
            </a:pPr>
            <a:r>
              <a:rPr lang="en-US" dirty="0"/>
              <a:t>CDR is Failed. </a:t>
            </a:r>
          </a:p>
          <a:p>
            <a:pPr marL="0" indent="0">
              <a:buNone/>
            </a:pPr>
            <a:r>
              <a:rPr lang="en-US" dirty="0"/>
              <a:t>(Remember give thorough explanation on respective form)</a:t>
            </a:r>
          </a:p>
          <a:p>
            <a:pPr marL="0" indent="0">
              <a:buNone/>
            </a:pPr>
            <a:r>
              <a:rPr lang="en-US" dirty="0"/>
              <a:t> Remember soft rules form e.g., Appendix 9 “Exercise good judgement and airmanship”, “communicate effectively with fellow crewmembers”</a:t>
            </a:r>
          </a:p>
        </p:txBody>
      </p:sp>
      <p:sp>
        <p:nvSpPr>
          <p:cNvPr id="5" name="Pladsholder til dato 4">
            <a:extLst>
              <a:ext uri="{FF2B5EF4-FFF2-40B4-BE49-F238E27FC236}">
                <a16:creationId xmlns:a16="http://schemas.microsoft.com/office/drawing/2014/main" id="{ED2AFD10-834B-BE6A-B242-5AEB4A8E64BB}"/>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DCC62D3E-B5F1-15D1-290A-E273F14EAB6B}"/>
              </a:ext>
            </a:extLst>
          </p:cNvPr>
          <p:cNvSpPr>
            <a:spLocks noGrp="1"/>
          </p:cNvSpPr>
          <p:nvPr>
            <p:ph type="ftr" sz="quarter" idx="11"/>
          </p:nvPr>
        </p:nvSpPr>
        <p:spPr/>
        <p:txBody>
          <a:bodyPr/>
          <a:lstStyle/>
          <a:p>
            <a:r>
              <a:rPr lang="en-US"/>
              <a:t>CD&amp;TJ</a:t>
            </a:r>
            <a:endParaRPr lang="en-US" dirty="0"/>
          </a:p>
        </p:txBody>
      </p:sp>
    </p:spTree>
    <p:extLst>
      <p:ext uri="{BB962C8B-B14F-4D97-AF65-F5344CB8AC3E}">
        <p14:creationId xmlns:p14="http://schemas.microsoft.com/office/powerpoint/2010/main" val="1359862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D233D6-E2BE-F0EE-65F9-834864F11D89}"/>
              </a:ext>
            </a:extLst>
          </p:cNvPr>
          <p:cNvSpPr>
            <a:spLocks noGrp="1"/>
          </p:cNvSpPr>
          <p:nvPr>
            <p:ph type="title"/>
          </p:nvPr>
        </p:nvSpPr>
        <p:spPr/>
        <p:txBody>
          <a:bodyPr/>
          <a:lstStyle/>
          <a:p>
            <a:r>
              <a:rPr lang="en-US" dirty="0"/>
              <a:t>Can you sign here, please?</a:t>
            </a:r>
          </a:p>
        </p:txBody>
      </p:sp>
      <p:sp>
        <p:nvSpPr>
          <p:cNvPr id="3" name="Pladsholder til indhold 2">
            <a:extLst>
              <a:ext uri="{FF2B5EF4-FFF2-40B4-BE49-F238E27FC236}">
                <a16:creationId xmlns:a16="http://schemas.microsoft.com/office/drawing/2014/main" id="{4C77B0FB-1D87-4A33-433B-C8ACB3764691}"/>
              </a:ext>
            </a:extLst>
          </p:cNvPr>
          <p:cNvSpPr>
            <a:spLocks noGrp="1"/>
          </p:cNvSpPr>
          <p:nvPr>
            <p:ph sz="half" idx="1"/>
          </p:nvPr>
        </p:nvSpPr>
        <p:spPr/>
        <p:txBody>
          <a:bodyPr/>
          <a:lstStyle/>
          <a:p>
            <a:pPr marL="0" indent="0">
              <a:buNone/>
            </a:pPr>
            <a:r>
              <a:rPr lang="en-US" dirty="0"/>
              <a:t>After completing a PC on an A320/IR the pilot asks if you a cross credit the IR part towards his IR(A)/MEP. </a:t>
            </a:r>
          </a:p>
          <a:p>
            <a:pPr marL="0" indent="0">
              <a:buNone/>
            </a:pPr>
            <a:endParaRPr lang="en-US" dirty="0"/>
          </a:p>
          <a:p>
            <a:pPr marL="0" indent="0">
              <a:buNone/>
            </a:pPr>
            <a:r>
              <a:rPr lang="en-US" dirty="0"/>
              <a:t>What criteria must be met for this to be possible ?</a:t>
            </a:r>
          </a:p>
        </p:txBody>
      </p:sp>
      <p:sp>
        <p:nvSpPr>
          <p:cNvPr id="4" name="Pladsholder til indhold 3">
            <a:extLst>
              <a:ext uri="{FF2B5EF4-FFF2-40B4-BE49-F238E27FC236}">
                <a16:creationId xmlns:a16="http://schemas.microsoft.com/office/drawing/2014/main" id="{2A8AD75E-C9BC-5739-FFB8-BA26FF2F8ED1}"/>
              </a:ext>
            </a:extLst>
          </p:cNvPr>
          <p:cNvSpPr>
            <a:spLocks noGrp="1"/>
          </p:cNvSpPr>
          <p:nvPr>
            <p:ph sz="half" idx="2"/>
          </p:nvPr>
        </p:nvSpPr>
        <p:spPr/>
        <p:txBody>
          <a:bodyPr/>
          <a:lstStyle/>
          <a:p>
            <a:pPr marL="0" indent="0">
              <a:buNone/>
            </a:pPr>
            <a:r>
              <a:rPr lang="en-US" dirty="0"/>
              <a:t>Check logbook for 3 IFR approaches IR(A)MEP </a:t>
            </a:r>
            <a:r>
              <a:rPr lang="en-US" dirty="0" err="1"/>
              <a:t>setion</a:t>
            </a:r>
            <a:r>
              <a:rPr lang="en-US" dirty="0"/>
              <a:t> 6 completed </a:t>
            </a:r>
          </a:p>
          <a:p>
            <a:pPr marL="0" indent="0">
              <a:buNone/>
            </a:pPr>
            <a:endParaRPr lang="en-US" dirty="0"/>
          </a:p>
          <a:p>
            <a:pPr marL="0" indent="0">
              <a:buNone/>
            </a:pPr>
            <a:r>
              <a:rPr lang="en-US" dirty="0"/>
              <a:t>Ref: FCL appendix 8 or Examiner.dk</a:t>
            </a:r>
          </a:p>
        </p:txBody>
      </p:sp>
      <p:sp>
        <p:nvSpPr>
          <p:cNvPr id="5" name="Pladsholder til dato 4">
            <a:extLst>
              <a:ext uri="{FF2B5EF4-FFF2-40B4-BE49-F238E27FC236}">
                <a16:creationId xmlns:a16="http://schemas.microsoft.com/office/drawing/2014/main" id="{50CE2B0F-E925-8156-5F80-FEFD37D6F3B9}"/>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F3D1FE5E-46B2-3BED-D0C2-65A2ECD1C2F2}"/>
              </a:ext>
            </a:extLst>
          </p:cNvPr>
          <p:cNvSpPr>
            <a:spLocks noGrp="1"/>
          </p:cNvSpPr>
          <p:nvPr>
            <p:ph type="ftr" sz="quarter" idx="11"/>
          </p:nvPr>
        </p:nvSpPr>
        <p:spPr/>
        <p:txBody>
          <a:bodyPr/>
          <a:lstStyle/>
          <a:p>
            <a:r>
              <a:rPr lang="en-US"/>
              <a:t>CD&amp;TJ</a:t>
            </a:r>
            <a:endParaRPr lang="en-US" dirty="0"/>
          </a:p>
        </p:txBody>
      </p:sp>
    </p:spTree>
    <p:extLst>
      <p:ext uri="{BB962C8B-B14F-4D97-AF65-F5344CB8AC3E}">
        <p14:creationId xmlns:p14="http://schemas.microsoft.com/office/powerpoint/2010/main" val="3786262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D233D6-E2BE-F0EE-65F9-834864F11D89}"/>
              </a:ext>
            </a:extLst>
          </p:cNvPr>
          <p:cNvSpPr>
            <a:spLocks noGrp="1"/>
          </p:cNvSpPr>
          <p:nvPr>
            <p:ph type="title"/>
          </p:nvPr>
        </p:nvSpPr>
        <p:spPr/>
        <p:txBody>
          <a:bodyPr/>
          <a:lstStyle/>
          <a:p>
            <a:r>
              <a:rPr lang="en-US" dirty="0"/>
              <a:t>Look out for space shuttles</a:t>
            </a:r>
          </a:p>
        </p:txBody>
      </p:sp>
      <p:sp>
        <p:nvSpPr>
          <p:cNvPr id="3" name="Pladsholder til indhold 2">
            <a:extLst>
              <a:ext uri="{FF2B5EF4-FFF2-40B4-BE49-F238E27FC236}">
                <a16:creationId xmlns:a16="http://schemas.microsoft.com/office/drawing/2014/main" id="{4C77B0FB-1D87-4A33-433B-C8ACB3764691}"/>
              </a:ext>
            </a:extLst>
          </p:cNvPr>
          <p:cNvSpPr>
            <a:spLocks noGrp="1"/>
          </p:cNvSpPr>
          <p:nvPr>
            <p:ph sz="half" idx="1"/>
          </p:nvPr>
        </p:nvSpPr>
        <p:spPr/>
        <p:txBody>
          <a:bodyPr/>
          <a:lstStyle/>
          <a:p>
            <a:pPr marL="0" indent="0">
              <a:buNone/>
            </a:pPr>
            <a:r>
              <a:rPr lang="en-US" dirty="0"/>
              <a:t>The crew is cleared to FL 110 – but passing TA they forgets to set 1013 – and are leveling off at 11.000 feet instead.</a:t>
            </a:r>
          </a:p>
          <a:p>
            <a:pPr marL="0" indent="0">
              <a:buNone/>
            </a:pPr>
            <a:endParaRPr lang="en-US" dirty="0"/>
          </a:p>
          <a:p>
            <a:pPr marL="0" indent="0">
              <a:buNone/>
            </a:pPr>
            <a:r>
              <a:rPr lang="en-US" dirty="0"/>
              <a:t>What is your action?</a:t>
            </a:r>
          </a:p>
        </p:txBody>
      </p:sp>
      <p:sp>
        <p:nvSpPr>
          <p:cNvPr id="4" name="Pladsholder til indhold 3">
            <a:extLst>
              <a:ext uri="{FF2B5EF4-FFF2-40B4-BE49-F238E27FC236}">
                <a16:creationId xmlns:a16="http://schemas.microsoft.com/office/drawing/2014/main" id="{2A8AD75E-C9BC-5739-FFB8-BA26FF2F8ED1}"/>
              </a:ext>
            </a:extLst>
          </p:cNvPr>
          <p:cNvSpPr>
            <a:spLocks noGrp="1"/>
          </p:cNvSpPr>
          <p:nvPr>
            <p:ph sz="half" idx="2"/>
          </p:nvPr>
        </p:nvSpPr>
        <p:spPr/>
        <p:txBody>
          <a:bodyPr/>
          <a:lstStyle/>
          <a:p>
            <a:pPr marL="0" indent="0">
              <a:buNone/>
            </a:pPr>
            <a:r>
              <a:rPr lang="en-US" dirty="0"/>
              <a:t>Full failed session – no retake is possible</a:t>
            </a:r>
          </a:p>
        </p:txBody>
      </p:sp>
      <p:sp>
        <p:nvSpPr>
          <p:cNvPr id="5" name="Pladsholder til dato 4">
            <a:extLst>
              <a:ext uri="{FF2B5EF4-FFF2-40B4-BE49-F238E27FC236}">
                <a16:creationId xmlns:a16="http://schemas.microsoft.com/office/drawing/2014/main" id="{50CE2B0F-E925-8156-5F80-FEFD37D6F3B9}"/>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F3D1FE5E-46B2-3BED-D0C2-65A2ECD1C2F2}"/>
              </a:ext>
            </a:extLst>
          </p:cNvPr>
          <p:cNvSpPr>
            <a:spLocks noGrp="1"/>
          </p:cNvSpPr>
          <p:nvPr>
            <p:ph type="ftr" sz="quarter" idx="11"/>
          </p:nvPr>
        </p:nvSpPr>
        <p:spPr/>
        <p:txBody>
          <a:bodyPr/>
          <a:lstStyle/>
          <a:p>
            <a:r>
              <a:rPr lang="en-US"/>
              <a:t>CD&amp;TJ</a:t>
            </a:r>
            <a:endParaRPr lang="en-US" dirty="0"/>
          </a:p>
        </p:txBody>
      </p:sp>
    </p:spTree>
    <p:extLst>
      <p:ext uri="{BB962C8B-B14F-4D97-AF65-F5344CB8AC3E}">
        <p14:creationId xmlns:p14="http://schemas.microsoft.com/office/powerpoint/2010/main" val="744778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D233D6-E2BE-F0EE-65F9-834864F11D89}"/>
              </a:ext>
            </a:extLst>
          </p:cNvPr>
          <p:cNvSpPr>
            <a:spLocks noGrp="1"/>
          </p:cNvSpPr>
          <p:nvPr>
            <p:ph type="title"/>
          </p:nvPr>
        </p:nvSpPr>
        <p:spPr/>
        <p:txBody>
          <a:bodyPr/>
          <a:lstStyle/>
          <a:p>
            <a:r>
              <a:rPr lang="en-US" dirty="0"/>
              <a:t>Evacuate - Evacuate</a:t>
            </a:r>
          </a:p>
        </p:txBody>
      </p:sp>
      <p:sp>
        <p:nvSpPr>
          <p:cNvPr id="3" name="Pladsholder til indhold 2">
            <a:extLst>
              <a:ext uri="{FF2B5EF4-FFF2-40B4-BE49-F238E27FC236}">
                <a16:creationId xmlns:a16="http://schemas.microsoft.com/office/drawing/2014/main" id="{4C77B0FB-1D87-4A33-433B-C8ACB3764691}"/>
              </a:ext>
            </a:extLst>
          </p:cNvPr>
          <p:cNvSpPr>
            <a:spLocks noGrp="1"/>
          </p:cNvSpPr>
          <p:nvPr>
            <p:ph sz="half" idx="1"/>
          </p:nvPr>
        </p:nvSpPr>
        <p:spPr/>
        <p:txBody>
          <a:bodyPr>
            <a:normAutofit lnSpcReduction="10000"/>
          </a:bodyPr>
          <a:lstStyle/>
          <a:p>
            <a:pPr marL="0" indent="0">
              <a:buNone/>
            </a:pPr>
            <a:r>
              <a:rPr lang="en-US" dirty="0"/>
              <a:t>After a rejected Takeoff due ongoing fire – the Commander starts the evacuation with both engines running</a:t>
            </a:r>
          </a:p>
          <a:p>
            <a:pPr marL="0" indent="0">
              <a:buNone/>
            </a:pPr>
            <a:endParaRPr lang="en-US" dirty="0"/>
          </a:p>
          <a:p>
            <a:pPr marL="0" indent="0">
              <a:buNone/>
            </a:pPr>
            <a:r>
              <a:rPr lang="en-US" dirty="0"/>
              <a:t>What is your action versus the CDR?</a:t>
            </a:r>
          </a:p>
          <a:p>
            <a:pPr marL="0" indent="0">
              <a:buNone/>
            </a:pPr>
            <a:endParaRPr lang="en-US" dirty="0"/>
          </a:p>
          <a:p>
            <a:pPr marL="0" indent="0">
              <a:buNone/>
            </a:pPr>
            <a:r>
              <a:rPr lang="en-US" dirty="0"/>
              <a:t>What is your action versus the FO?</a:t>
            </a:r>
          </a:p>
          <a:p>
            <a:pPr marL="0" indent="0">
              <a:buNone/>
            </a:pPr>
            <a:endParaRPr lang="en-US" dirty="0"/>
          </a:p>
        </p:txBody>
      </p:sp>
      <p:sp>
        <p:nvSpPr>
          <p:cNvPr id="4" name="Pladsholder til indhold 3">
            <a:extLst>
              <a:ext uri="{FF2B5EF4-FFF2-40B4-BE49-F238E27FC236}">
                <a16:creationId xmlns:a16="http://schemas.microsoft.com/office/drawing/2014/main" id="{2A8AD75E-C9BC-5739-FFB8-BA26FF2F8ED1}"/>
              </a:ext>
            </a:extLst>
          </p:cNvPr>
          <p:cNvSpPr>
            <a:spLocks noGrp="1"/>
          </p:cNvSpPr>
          <p:nvPr>
            <p:ph sz="half" idx="2"/>
          </p:nvPr>
        </p:nvSpPr>
        <p:spPr>
          <a:xfrm>
            <a:off x="6172199" y="1825625"/>
            <a:ext cx="5482088" cy="4351338"/>
          </a:xfrm>
        </p:spPr>
        <p:txBody>
          <a:bodyPr>
            <a:normAutofit lnSpcReduction="10000"/>
          </a:bodyPr>
          <a:lstStyle/>
          <a:p>
            <a:pPr marL="0" indent="0">
              <a:buNone/>
            </a:pPr>
            <a:r>
              <a:rPr lang="en-US" dirty="0"/>
              <a:t>Full failed session for the CDR – no retake is possible.</a:t>
            </a:r>
          </a:p>
          <a:p>
            <a:pPr marL="0" indent="0">
              <a:buNone/>
            </a:pPr>
            <a:endParaRPr lang="en-US" dirty="0"/>
          </a:p>
          <a:p>
            <a:pPr marL="0" indent="0">
              <a:buNone/>
            </a:pPr>
            <a:r>
              <a:rPr lang="en-US" dirty="0"/>
              <a:t>IF the FO had </a:t>
            </a:r>
            <a:r>
              <a:rPr lang="en-US" b="1" u="sng" dirty="0"/>
              <a:t>NO Chance </a:t>
            </a:r>
            <a:r>
              <a:rPr lang="en-US" dirty="0"/>
              <a:t>to intervene – the FO shall not be judged on the CDR´s action</a:t>
            </a:r>
          </a:p>
          <a:p>
            <a:pPr marL="0" indent="0">
              <a:buNone/>
            </a:pPr>
            <a:endParaRPr lang="en-US" dirty="0"/>
          </a:p>
          <a:p>
            <a:pPr marL="0" indent="0">
              <a:buNone/>
            </a:pPr>
            <a:r>
              <a:rPr lang="en-US" dirty="0"/>
              <a:t>IF the FO had able time to intervene – FULL </a:t>
            </a:r>
            <a:r>
              <a:rPr lang="en-US"/>
              <a:t>fail with </a:t>
            </a:r>
            <a:r>
              <a:rPr lang="en-US" dirty="0"/>
              <a:t>no retake possible.</a:t>
            </a:r>
          </a:p>
        </p:txBody>
      </p:sp>
      <p:sp>
        <p:nvSpPr>
          <p:cNvPr id="5" name="Pladsholder til dato 4">
            <a:extLst>
              <a:ext uri="{FF2B5EF4-FFF2-40B4-BE49-F238E27FC236}">
                <a16:creationId xmlns:a16="http://schemas.microsoft.com/office/drawing/2014/main" id="{50CE2B0F-E925-8156-5F80-FEFD37D6F3B9}"/>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F3D1FE5E-46B2-3BED-D0C2-65A2ECD1C2F2}"/>
              </a:ext>
            </a:extLst>
          </p:cNvPr>
          <p:cNvSpPr>
            <a:spLocks noGrp="1"/>
          </p:cNvSpPr>
          <p:nvPr>
            <p:ph type="ftr" sz="quarter" idx="11"/>
          </p:nvPr>
        </p:nvSpPr>
        <p:spPr/>
        <p:txBody>
          <a:bodyPr/>
          <a:lstStyle/>
          <a:p>
            <a:r>
              <a:rPr lang="en-US"/>
              <a:t>CD&amp;TJ</a:t>
            </a:r>
            <a:endParaRPr lang="en-US" dirty="0"/>
          </a:p>
        </p:txBody>
      </p:sp>
    </p:spTree>
    <p:extLst>
      <p:ext uri="{BB962C8B-B14F-4D97-AF65-F5344CB8AC3E}">
        <p14:creationId xmlns:p14="http://schemas.microsoft.com/office/powerpoint/2010/main" val="4198419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Slide Background Fill">
            <a:extLst>
              <a:ext uri="{FF2B5EF4-FFF2-40B4-BE49-F238E27FC236}">
                <a16:creationId xmlns:a16="http://schemas.microsoft.com/office/drawing/2014/main" id="{C7D023E4-8DE1-436E-9847-ED6A4B4B04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oup 12">
            <a:extLst>
              <a:ext uri="{FF2B5EF4-FFF2-40B4-BE49-F238E27FC236}">
                <a16:creationId xmlns:a16="http://schemas.microsoft.com/office/drawing/2014/main" id="{81CC5389-CB4A-43B7-9A0E-5447CE0BC29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88952" cy="6858000"/>
            <a:chOff x="651279" y="598259"/>
            <a:chExt cx="10889442" cy="5680742"/>
          </a:xfrm>
        </p:grpSpPr>
        <p:sp>
          <p:nvSpPr>
            <p:cNvPr id="14" name="Color">
              <a:extLst>
                <a:ext uri="{FF2B5EF4-FFF2-40B4-BE49-F238E27FC236}">
                  <a16:creationId xmlns:a16="http://schemas.microsoft.com/office/drawing/2014/main" id="{017160F5-4BB5-41FB-B2D8-0AE0A6D76E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lor">
              <a:extLst>
                <a:ext uri="{FF2B5EF4-FFF2-40B4-BE49-F238E27FC236}">
                  <a16:creationId xmlns:a16="http://schemas.microsoft.com/office/drawing/2014/main" id="{5AB10530-0B6F-40EF-9B05-F388D1BCB0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 name="Color">
            <a:extLst>
              <a:ext uri="{FF2B5EF4-FFF2-40B4-BE49-F238E27FC236}">
                <a16:creationId xmlns:a16="http://schemas.microsoft.com/office/drawing/2014/main" id="{145B2F28-3A18-4BC2-8E92-9AF66F147C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2804" y="598259"/>
            <a:ext cx="10889442" cy="5680742"/>
          </a:xfrm>
          <a:prstGeom prst="rect">
            <a:avLst/>
          </a:prstGeom>
          <a:solidFill>
            <a:srgbClr val="53DC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ladsholder til indhold 5">
            <a:extLst>
              <a:ext uri="{FF2B5EF4-FFF2-40B4-BE49-F238E27FC236}">
                <a16:creationId xmlns:a16="http://schemas.microsoft.com/office/drawing/2014/main" id="{A7AD6F02-1997-8975-1BC5-DEA68E6C7F8E}"/>
              </a:ext>
            </a:extLst>
          </p:cNvPr>
          <p:cNvPicPr>
            <a:picLocks noGrp="1" noChangeAspect="1"/>
          </p:cNvPicPr>
          <p:nvPr>
            <p:ph idx="1"/>
          </p:nvPr>
        </p:nvPicPr>
        <p:blipFill rotWithShape="1">
          <a:blip r:embed="rId2"/>
          <a:srcRect r="3977"/>
          <a:stretch/>
        </p:blipFill>
        <p:spPr>
          <a:xfrm>
            <a:off x="4747307" y="653615"/>
            <a:ext cx="6702822" cy="5540004"/>
          </a:xfrm>
          <a:prstGeom prst="rect">
            <a:avLst/>
          </a:prstGeom>
        </p:spPr>
      </p:pic>
      <p:grpSp>
        <p:nvGrpSpPr>
          <p:cNvPr id="19" name="Group 18">
            <a:extLst>
              <a:ext uri="{FF2B5EF4-FFF2-40B4-BE49-F238E27FC236}">
                <a16:creationId xmlns:a16="http://schemas.microsoft.com/office/drawing/2014/main" id="{FA65A26F-1F64-451C-BFA2-F92410951F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88952" cy="6858000"/>
            <a:chOff x="0" y="0"/>
            <a:chExt cx="12188952" cy="6858000"/>
          </a:xfrm>
        </p:grpSpPr>
        <p:sp>
          <p:nvSpPr>
            <p:cNvPr id="20" name="Freeform: Shape 19">
              <a:extLst>
                <a:ext uri="{FF2B5EF4-FFF2-40B4-BE49-F238E27FC236}">
                  <a16:creationId xmlns:a16="http://schemas.microsoft.com/office/drawing/2014/main" id="{635C965A-C516-42B1-844F-9472408C9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4C44BFB-148D-4919-BEE5-0138A35BCC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CD704AD9-4DAA-4F0F-8B02-8B765658A5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9F9F0EF2-FB12-49A3-B73C-E38141A55F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49A9DBF1-1403-4BE8-B87E-0393E9CDE4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Freeform: Shape 24">
              <a:extLst>
                <a:ext uri="{FF2B5EF4-FFF2-40B4-BE49-F238E27FC236}">
                  <a16:creationId xmlns:a16="http://schemas.microsoft.com/office/drawing/2014/main" id="{3979BDB7-FA20-4F60-97B1-CF3696395B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3B7D32B5-D9D6-467E-8349-4A1A840FAB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el 1">
            <a:extLst>
              <a:ext uri="{FF2B5EF4-FFF2-40B4-BE49-F238E27FC236}">
                <a16:creationId xmlns:a16="http://schemas.microsoft.com/office/drawing/2014/main" id="{8A891163-5A68-1005-369B-2C3C5D54D85D}"/>
              </a:ext>
            </a:extLst>
          </p:cNvPr>
          <p:cNvSpPr>
            <a:spLocks noGrp="1"/>
          </p:cNvSpPr>
          <p:nvPr>
            <p:ph type="title"/>
          </p:nvPr>
        </p:nvSpPr>
        <p:spPr>
          <a:xfrm>
            <a:off x="1012644" y="719268"/>
            <a:ext cx="3573794" cy="2905120"/>
          </a:xfrm>
        </p:spPr>
        <p:txBody>
          <a:bodyPr vert="horz" lIns="91440" tIns="45720" rIns="91440" bIns="45720" rtlCol="0" anchor="b">
            <a:normAutofit/>
          </a:bodyPr>
          <a:lstStyle/>
          <a:p>
            <a:r>
              <a:rPr lang="en-US" sz="4800" dirty="0">
                <a:solidFill>
                  <a:schemeClr val="tx2"/>
                </a:solidFill>
              </a:rPr>
              <a:t>VFR Cases</a:t>
            </a:r>
          </a:p>
        </p:txBody>
      </p:sp>
      <p:sp>
        <p:nvSpPr>
          <p:cNvPr id="4" name="Pladsholder til dato 3">
            <a:extLst>
              <a:ext uri="{FF2B5EF4-FFF2-40B4-BE49-F238E27FC236}">
                <a16:creationId xmlns:a16="http://schemas.microsoft.com/office/drawing/2014/main" id="{1D3D034E-5968-11DB-49AA-0AF21B2758CE}"/>
              </a:ext>
            </a:extLst>
          </p:cNvPr>
          <p:cNvSpPr>
            <a:spLocks noGrp="1"/>
          </p:cNvSpPr>
          <p:nvPr>
            <p:ph type="dt" sz="half" idx="10"/>
          </p:nvPr>
        </p:nvSpPr>
        <p:spPr>
          <a:xfrm rot="5400000">
            <a:off x="10725312" y="983777"/>
            <a:ext cx="2286000" cy="640080"/>
          </a:xfrm>
        </p:spPr>
        <p:txBody>
          <a:bodyPr vert="horz" lIns="91440" tIns="45720" rIns="91440" bIns="45720" rtlCol="0" anchor="ctr">
            <a:normAutofit/>
          </a:bodyPr>
          <a:lstStyle/>
          <a:p>
            <a:pPr algn="r">
              <a:spcAft>
                <a:spcPts val="600"/>
              </a:spcAft>
              <a:defRPr/>
            </a:pPr>
            <a:r>
              <a:rPr lang="da-DK" sz="1000">
                <a:solidFill>
                  <a:schemeClr val="bg1"/>
                </a:solidFill>
                <a:latin typeface="Calibri" panose="020F0502020204030204"/>
              </a:rPr>
              <a:t>Version 18OCT2023</a:t>
            </a:r>
            <a:endParaRPr lang="en-US" sz="1000">
              <a:solidFill>
                <a:schemeClr val="bg1"/>
              </a:solidFill>
              <a:latin typeface="Calibri" panose="020F0502020204030204"/>
            </a:endParaRPr>
          </a:p>
        </p:txBody>
      </p:sp>
      <p:sp>
        <p:nvSpPr>
          <p:cNvPr id="5" name="Pladsholder til sidefod 4">
            <a:extLst>
              <a:ext uri="{FF2B5EF4-FFF2-40B4-BE49-F238E27FC236}">
                <a16:creationId xmlns:a16="http://schemas.microsoft.com/office/drawing/2014/main" id="{D1B3036F-513A-2547-2B7A-81DA513C824A}"/>
              </a:ext>
            </a:extLst>
          </p:cNvPr>
          <p:cNvSpPr>
            <a:spLocks noGrp="1"/>
          </p:cNvSpPr>
          <p:nvPr>
            <p:ph type="ftr" sz="quarter" idx="11"/>
          </p:nvPr>
        </p:nvSpPr>
        <p:spPr>
          <a:xfrm rot="5400000">
            <a:off x="10039513" y="4033684"/>
            <a:ext cx="3657600" cy="640080"/>
          </a:xfrm>
        </p:spPr>
        <p:txBody>
          <a:bodyPr vert="horz" lIns="91440" tIns="45720" rIns="91440" bIns="45720" rtlCol="0" anchor="ctr">
            <a:normAutofit/>
          </a:bodyPr>
          <a:lstStyle/>
          <a:p>
            <a:pPr>
              <a:spcAft>
                <a:spcPts val="600"/>
              </a:spcAft>
              <a:defRPr/>
            </a:pPr>
            <a:r>
              <a:rPr lang="en-US" sz="1000" kern="1200">
                <a:solidFill>
                  <a:schemeClr val="bg1"/>
                </a:solidFill>
                <a:latin typeface="Calibri" panose="020F0502020204030204"/>
                <a:ea typeface="+mn-ea"/>
                <a:cs typeface="+mn-cs"/>
              </a:rPr>
              <a:t>CD&amp;TJ</a:t>
            </a:r>
          </a:p>
        </p:txBody>
      </p:sp>
    </p:spTree>
    <p:extLst>
      <p:ext uri="{BB962C8B-B14F-4D97-AF65-F5344CB8AC3E}">
        <p14:creationId xmlns:p14="http://schemas.microsoft.com/office/powerpoint/2010/main" val="11582779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5711D8-D24C-389C-718E-FC5AB4A0C131}"/>
              </a:ext>
            </a:extLst>
          </p:cNvPr>
          <p:cNvSpPr>
            <a:spLocks noGrp="1"/>
          </p:cNvSpPr>
          <p:nvPr>
            <p:ph type="title"/>
          </p:nvPr>
        </p:nvSpPr>
        <p:spPr/>
        <p:txBody>
          <a:bodyPr/>
          <a:lstStyle/>
          <a:p>
            <a:r>
              <a:rPr lang="en-US" dirty="0"/>
              <a:t>What distance?</a:t>
            </a:r>
          </a:p>
        </p:txBody>
      </p:sp>
      <p:sp>
        <p:nvSpPr>
          <p:cNvPr id="3" name="Pladsholder til indhold 2">
            <a:extLst>
              <a:ext uri="{FF2B5EF4-FFF2-40B4-BE49-F238E27FC236}">
                <a16:creationId xmlns:a16="http://schemas.microsoft.com/office/drawing/2014/main" id="{95A0E42A-D90A-7D69-8CB3-582EB9802942}"/>
              </a:ext>
            </a:extLst>
          </p:cNvPr>
          <p:cNvSpPr>
            <a:spLocks noGrp="1"/>
          </p:cNvSpPr>
          <p:nvPr>
            <p:ph sz="half" idx="1"/>
          </p:nvPr>
        </p:nvSpPr>
        <p:spPr>
          <a:xfrm>
            <a:off x="396815" y="1825625"/>
            <a:ext cx="5622985" cy="4351338"/>
          </a:xfrm>
        </p:spPr>
        <p:txBody>
          <a:bodyPr/>
          <a:lstStyle/>
          <a:p>
            <a:pPr marL="0" indent="0">
              <a:buNone/>
            </a:pPr>
            <a:r>
              <a:rPr lang="en-US" dirty="0"/>
              <a:t>During a CPL </a:t>
            </a:r>
            <a:r>
              <a:rPr lang="en-US" dirty="0" err="1"/>
              <a:t>Skilltest</a:t>
            </a:r>
            <a:r>
              <a:rPr lang="en-US" dirty="0"/>
              <a:t> the pilot in a Piper Arrow is too close to the Sky according to your judgement.</a:t>
            </a:r>
          </a:p>
          <a:p>
            <a:pPr marL="0" indent="0">
              <a:buNone/>
            </a:pPr>
            <a:endParaRPr lang="en-US" dirty="0"/>
          </a:p>
          <a:p>
            <a:pPr marL="0" indent="0">
              <a:buNone/>
            </a:pPr>
            <a:r>
              <a:rPr lang="en-US" dirty="0"/>
              <a:t>When you challenge the pilot about it – he is stating the correct distance – and that his opinion is the distance was ok.</a:t>
            </a:r>
          </a:p>
          <a:p>
            <a:pPr marL="0" indent="0">
              <a:buNone/>
            </a:pPr>
            <a:r>
              <a:rPr lang="en-US" dirty="0"/>
              <a:t>What do you do?</a:t>
            </a:r>
          </a:p>
        </p:txBody>
      </p:sp>
      <p:sp>
        <p:nvSpPr>
          <p:cNvPr id="4" name="Pladsholder til indhold 3">
            <a:extLst>
              <a:ext uri="{FF2B5EF4-FFF2-40B4-BE49-F238E27FC236}">
                <a16:creationId xmlns:a16="http://schemas.microsoft.com/office/drawing/2014/main" id="{ABF102EA-BB6A-213D-965B-C25FEDBFDDF1}"/>
              </a:ext>
            </a:extLst>
          </p:cNvPr>
          <p:cNvSpPr>
            <a:spLocks noGrp="1"/>
          </p:cNvSpPr>
          <p:nvPr>
            <p:ph sz="half" idx="2"/>
          </p:nvPr>
        </p:nvSpPr>
        <p:spPr>
          <a:xfrm>
            <a:off x="6172200" y="1825625"/>
            <a:ext cx="5473460" cy="4351338"/>
          </a:xfrm>
        </p:spPr>
        <p:txBody>
          <a:bodyPr/>
          <a:lstStyle/>
          <a:p>
            <a:pPr marL="0" indent="0">
              <a:buNone/>
            </a:pPr>
            <a:r>
              <a:rPr lang="en-US" dirty="0"/>
              <a:t>Remember the Big picture</a:t>
            </a:r>
          </a:p>
          <a:p>
            <a:pPr marL="0" indent="0">
              <a:buNone/>
            </a:pPr>
            <a:endParaRPr lang="en-US" dirty="0"/>
          </a:p>
          <a:p>
            <a:pPr marL="0" indent="0">
              <a:buNone/>
            </a:pPr>
            <a:r>
              <a:rPr lang="en-US" dirty="0"/>
              <a:t>Is the rest of the test fine - let it pass</a:t>
            </a:r>
          </a:p>
        </p:txBody>
      </p:sp>
      <p:sp>
        <p:nvSpPr>
          <p:cNvPr id="5" name="Pladsholder til dato 4">
            <a:extLst>
              <a:ext uri="{FF2B5EF4-FFF2-40B4-BE49-F238E27FC236}">
                <a16:creationId xmlns:a16="http://schemas.microsoft.com/office/drawing/2014/main" id="{99F530C3-F9CA-BE28-B560-D1902F1503C7}"/>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F05CC9E5-EFE0-C7E8-29DD-862561EA19A6}"/>
              </a:ext>
            </a:extLst>
          </p:cNvPr>
          <p:cNvSpPr>
            <a:spLocks noGrp="1"/>
          </p:cNvSpPr>
          <p:nvPr>
            <p:ph type="ftr" sz="quarter" idx="11"/>
          </p:nvPr>
        </p:nvSpPr>
        <p:spPr/>
        <p:txBody>
          <a:bodyPr/>
          <a:lstStyle/>
          <a:p>
            <a:r>
              <a:rPr lang="en-US"/>
              <a:t>CD&amp;TJ</a:t>
            </a:r>
            <a:endParaRPr lang="en-US" dirty="0"/>
          </a:p>
        </p:txBody>
      </p:sp>
    </p:spTree>
    <p:extLst>
      <p:ext uri="{BB962C8B-B14F-4D97-AF65-F5344CB8AC3E}">
        <p14:creationId xmlns:p14="http://schemas.microsoft.com/office/powerpoint/2010/main" val="3658049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5711D8-D24C-389C-718E-FC5AB4A0C131}"/>
              </a:ext>
            </a:extLst>
          </p:cNvPr>
          <p:cNvSpPr>
            <a:spLocks noGrp="1"/>
          </p:cNvSpPr>
          <p:nvPr>
            <p:ph type="title"/>
          </p:nvPr>
        </p:nvSpPr>
        <p:spPr/>
        <p:txBody>
          <a:bodyPr/>
          <a:lstStyle/>
          <a:p>
            <a:r>
              <a:rPr lang="en-US" dirty="0"/>
              <a:t>What distance again?</a:t>
            </a:r>
          </a:p>
        </p:txBody>
      </p:sp>
      <p:sp>
        <p:nvSpPr>
          <p:cNvPr id="3" name="Pladsholder til indhold 2">
            <a:extLst>
              <a:ext uri="{FF2B5EF4-FFF2-40B4-BE49-F238E27FC236}">
                <a16:creationId xmlns:a16="http://schemas.microsoft.com/office/drawing/2014/main" id="{95A0E42A-D90A-7D69-8CB3-582EB9802942}"/>
              </a:ext>
            </a:extLst>
          </p:cNvPr>
          <p:cNvSpPr>
            <a:spLocks noGrp="1"/>
          </p:cNvSpPr>
          <p:nvPr>
            <p:ph sz="half" idx="1"/>
          </p:nvPr>
        </p:nvSpPr>
        <p:spPr>
          <a:xfrm>
            <a:off x="396815" y="1825625"/>
            <a:ext cx="5622985" cy="4351338"/>
          </a:xfrm>
        </p:spPr>
        <p:txBody>
          <a:bodyPr/>
          <a:lstStyle/>
          <a:p>
            <a:pPr marL="0" indent="0">
              <a:buNone/>
            </a:pPr>
            <a:r>
              <a:rPr lang="en-US" dirty="0"/>
              <a:t>During a PPL </a:t>
            </a:r>
            <a:r>
              <a:rPr lang="en-US" dirty="0" err="1"/>
              <a:t>Skilltest</a:t>
            </a:r>
            <a:r>
              <a:rPr lang="en-US" dirty="0"/>
              <a:t> the pilot is approaching </a:t>
            </a:r>
            <a:r>
              <a:rPr lang="da-DK" dirty="0"/>
              <a:t>EKBI CTR – an no </a:t>
            </a:r>
            <a:r>
              <a:rPr lang="da-DK" dirty="0" err="1"/>
              <a:t>entry</a:t>
            </a:r>
            <a:r>
              <a:rPr lang="da-DK" dirty="0"/>
              <a:t> </a:t>
            </a:r>
            <a:r>
              <a:rPr lang="da-DK" dirty="0" err="1"/>
              <a:t>clearence</a:t>
            </a:r>
            <a:r>
              <a:rPr lang="da-DK" dirty="0"/>
              <a:t> is </a:t>
            </a:r>
            <a:r>
              <a:rPr lang="da-DK" dirty="0" err="1"/>
              <a:t>obtained</a:t>
            </a:r>
            <a:r>
              <a:rPr lang="da-DK" dirty="0"/>
              <a:t>.</a:t>
            </a:r>
            <a:endParaRPr lang="en-US" dirty="0"/>
          </a:p>
          <a:p>
            <a:pPr marL="0" indent="0">
              <a:buNone/>
            </a:pPr>
            <a:endParaRPr lang="en-US" dirty="0"/>
          </a:p>
          <a:p>
            <a:pPr marL="0" indent="0">
              <a:buNone/>
            </a:pPr>
            <a:r>
              <a:rPr lang="en-US" dirty="0"/>
              <a:t>What do you do?</a:t>
            </a:r>
          </a:p>
        </p:txBody>
      </p:sp>
      <p:sp>
        <p:nvSpPr>
          <p:cNvPr id="4" name="Pladsholder til indhold 3">
            <a:extLst>
              <a:ext uri="{FF2B5EF4-FFF2-40B4-BE49-F238E27FC236}">
                <a16:creationId xmlns:a16="http://schemas.microsoft.com/office/drawing/2014/main" id="{ABF102EA-BB6A-213D-965B-C25FEDBFDDF1}"/>
              </a:ext>
            </a:extLst>
          </p:cNvPr>
          <p:cNvSpPr>
            <a:spLocks noGrp="1"/>
          </p:cNvSpPr>
          <p:nvPr>
            <p:ph sz="half" idx="2"/>
          </p:nvPr>
        </p:nvSpPr>
        <p:spPr>
          <a:xfrm>
            <a:off x="6172200" y="1825625"/>
            <a:ext cx="5473460" cy="4351338"/>
          </a:xfrm>
        </p:spPr>
        <p:txBody>
          <a:bodyPr/>
          <a:lstStyle/>
          <a:p>
            <a:pPr marL="0" indent="0">
              <a:buNone/>
            </a:pPr>
            <a:r>
              <a:rPr lang="en-US" dirty="0"/>
              <a:t>Let the pilot fly </a:t>
            </a:r>
            <a:r>
              <a:rPr lang="en-US" b="1" u="sng" dirty="0"/>
              <a:t>UP</a:t>
            </a:r>
            <a:r>
              <a:rPr lang="en-US" dirty="0"/>
              <a:t> TO the boarder of the CTR (do not enter)</a:t>
            </a:r>
          </a:p>
          <a:p>
            <a:pPr marL="0" indent="0">
              <a:buNone/>
            </a:pPr>
            <a:endParaRPr lang="en-US" dirty="0"/>
          </a:p>
          <a:p>
            <a:pPr marL="0" indent="0">
              <a:buNone/>
            </a:pPr>
            <a:r>
              <a:rPr lang="en-US" dirty="0"/>
              <a:t>Then takeover and it’s a full failure </a:t>
            </a:r>
          </a:p>
        </p:txBody>
      </p:sp>
      <p:sp>
        <p:nvSpPr>
          <p:cNvPr id="5" name="Pladsholder til dato 4">
            <a:extLst>
              <a:ext uri="{FF2B5EF4-FFF2-40B4-BE49-F238E27FC236}">
                <a16:creationId xmlns:a16="http://schemas.microsoft.com/office/drawing/2014/main" id="{99F530C3-F9CA-BE28-B560-D1902F1503C7}"/>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F05CC9E5-EFE0-C7E8-29DD-862561EA19A6}"/>
              </a:ext>
            </a:extLst>
          </p:cNvPr>
          <p:cNvSpPr>
            <a:spLocks noGrp="1"/>
          </p:cNvSpPr>
          <p:nvPr>
            <p:ph type="ftr" sz="quarter" idx="11"/>
          </p:nvPr>
        </p:nvSpPr>
        <p:spPr/>
        <p:txBody>
          <a:bodyPr/>
          <a:lstStyle/>
          <a:p>
            <a:r>
              <a:rPr lang="en-US"/>
              <a:t>CD&amp;TJ</a:t>
            </a:r>
            <a:endParaRPr lang="en-US" dirty="0"/>
          </a:p>
        </p:txBody>
      </p:sp>
    </p:spTree>
    <p:extLst>
      <p:ext uri="{BB962C8B-B14F-4D97-AF65-F5344CB8AC3E}">
        <p14:creationId xmlns:p14="http://schemas.microsoft.com/office/powerpoint/2010/main" val="813579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5711D8-D24C-389C-718E-FC5AB4A0C131}"/>
              </a:ext>
            </a:extLst>
          </p:cNvPr>
          <p:cNvSpPr>
            <a:spLocks noGrp="1"/>
          </p:cNvSpPr>
          <p:nvPr>
            <p:ph type="title"/>
          </p:nvPr>
        </p:nvSpPr>
        <p:spPr/>
        <p:txBody>
          <a:bodyPr/>
          <a:lstStyle/>
          <a:p>
            <a:r>
              <a:rPr lang="en-US" dirty="0"/>
              <a:t>Flapless landing</a:t>
            </a:r>
          </a:p>
        </p:txBody>
      </p:sp>
      <p:sp>
        <p:nvSpPr>
          <p:cNvPr id="3" name="Pladsholder til indhold 2">
            <a:extLst>
              <a:ext uri="{FF2B5EF4-FFF2-40B4-BE49-F238E27FC236}">
                <a16:creationId xmlns:a16="http://schemas.microsoft.com/office/drawing/2014/main" id="{95A0E42A-D90A-7D69-8CB3-582EB9802942}"/>
              </a:ext>
            </a:extLst>
          </p:cNvPr>
          <p:cNvSpPr>
            <a:spLocks noGrp="1"/>
          </p:cNvSpPr>
          <p:nvPr>
            <p:ph sz="half" idx="1"/>
          </p:nvPr>
        </p:nvSpPr>
        <p:spPr/>
        <p:txBody>
          <a:bodyPr/>
          <a:lstStyle/>
          <a:p>
            <a:pPr marL="0" indent="0">
              <a:buNone/>
            </a:pPr>
            <a:r>
              <a:rPr lang="en-US" dirty="0"/>
              <a:t>A pilot is asked to perform a flapless landing, but he does not correct his approach speed or his Vth for this flapless approach.</a:t>
            </a:r>
          </a:p>
          <a:p>
            <a:pPr marL="0" indent="0">
              <a:buNone/>
            </a:pPr>
            <a:r>
              <a:rPr lang="en-US" dirty="0"/>
              <a:t>Landing performed with no other comments.</a:t>
            </a:r>
          </a:p>
        </p:txBody>
      </p:sp>
      <p:sp>
        <p:nvSpPr>
          <p:cNvPr id="4" name="Pladsholder til indhold 3">
            <a:extLst>
              <a:ext uri="{FF2B5EF4-FFF2-40B4-BE49-F238E27FC236}">
                <a16:creationId xmlns:a16="http://schemas.microsoft.com/office/drawing/2014/main" id="{ABF102EA-BB6A-213D-965B-C25FEDBFDDF1}"/>
              </a:ext>
            </a:extLst>
          </p:cNvPr>
          <p:cNvSpPr>
            <a:spLocks noGrp="1"/>
          </p:cNvSpPr>
          <p:nvPr>
            <p:ph sz="half" idx="2"/>
          </p:nvPr>
        </p:nvSpPr>
        <p:spPr/>
        <p:txBody>
          <a:bodyPr/>
          <a:lstStyle/>
          <a:p>
            <a:pPr marL="0" indent="0">
              <a:buNone/>
            </a:pPr>
            <a:r>
              <a:rPr lang="en-US" dirty="0"/>
              <a:t>Full Fail – no retake possible</a:t>
            </a:r>
          </a:p>
          <a:p>
            <a:pPr marL="0" indent="0">
              <a:buNone/>
            </a:pPr>
            <a:endParaRPr lang="en-US" dirty="0"/>
          </a:p>
          <a:p>
            <a:pPr marL="0" indent="0">
              <a:buNone/>
            </a:pPr>
            <a:r>
              <a:rPr lang="en-US" dirty="0"/>
              <a:t>Remember to be clear as examiner on request to the applicant.</a:t>
            </a:r>
          </a:p>
        </p:txBody>
      </p:sp>
      <p:sp>
        <p:nvSpPr>
          <p:cNvPr id="5" name="Pladsholder til dato 4">
            <a:extLst>
              <a:ext uri="{FF2B5EF4-FFF2-40B4-BE49-F238E27FC236}">
                <a16:creationId xmlns:a16="http://schemas.microsoft.com/office/drawing/2014/main" id="{99F530C3-F9CA-BE28-B560-D1902F1503C7}"/>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F05CC9E5-EFE0-C7E8-29DD-862561EA19A6}"/>
              </a:ext>
            </a:extLst>
          </p:cNvPr>
          <p:cNvSpPr>
            <a:spLocks noGrp="1"/>
          </p:cNvSpPr>
          <p:nvPr>
            <p:ph type="ftr" sz="quarter" idx="11"/>
          </p:nvPr>
        </p:nvSpPr>
        <p:spPr/>
        <p:txBody>
          <a:bodyPr/>
          <a:lstStyle/>
          <a:p>
            <a:r>
              <a:rPr lang="en-US"/>
              <a:t>CD&amp;TJ</a:t>
            </a:r>
            <a:endParaRPr lang="en-US" dirty="0"/>
          </a:p>
        </p:txBody>
      </p:sp>
    </p:spTree>
    <p:extLst>
      <p:ext uri="{BB962C8B-B14F-4D97-AF65-F5344CB8AC3E}">
        <p14:creationId xmlns:p14="http://schemas.microsoft.com/office/powerpoint/2010/main" val="379869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C2D528-FA7C-1E59-8381-EE24C0C1C3D0}"/>
              </a:ext>
            </a:extLst>
          </p:cNvPr>
          <p:cNvSpPr>
            <a:spLocks noGrp="1"/>
          </p:cNvSpPr>
          <p:nvPr>
            <p:ph type="title"/>
          </p:nvPr>
        </p:nvSpPr>
        <p:spPr/>
        <p:txBody>
          <a:bodyPr/>
          <a:lstStyle/>
          <a:p>
            <a:r>
              <a:rPr lang="en-US" dirty="0"/>
              <a:t>Pulled CB</a:t>
            </a:r>
          </a:p>
        </p:txBody>
      </p:sp>
      <p:sp>
        <p:nvSpPr>
          <p:cNvPr id="3" name="Pladsholder til indhold 2">
            <a:extLst>
              <a:ext uri="{FF2B5EF4-FFF2-40B4-BE49-F238E27FC236}">
                <a16:creationId xmlns:a16="http://schemas.microsoft.com/office/drawing/2014/main" id="{5E810CD4-0CC3-5D15-D6DD-D3E24623CDE2}"/>
              </a:ext>
            </a:extLst>
          </p:cNvPr>
          <p:cNvSpPr>
            <a:spLocks noGrp="1"/>
          </p:cNvSpPr>
          <p:nvPr>
            <p:ph sz="half" idx="1"/>
          </p:nvPr>
        </p:nvSpPr>
        <p:spPr/>
        <p:txBody>
          <a:bodyPr/>
          <a:lstStyle/>
          <a:p>
            <a:pPr marL="0" indent="0">
              <a:buNone/>
            </a:pPr>
            <a:r>
              <a:rPr lang="en-US" dirty="0"/>
              <a:t>Once airborne on a PC, stall  warning starts to sound. continuously. The pilot explains that this has happened before, and he pulls the Circuit Breaker for the stall warning and continue the navigation flight. </a:t>
            </a:r>
          </a:p>
          <a:p>
            <a:pPr marL="0" indent="0">
              <a:buNone/>
            </a:pPr>
            <a:r>
              <a:rPr lang="en-US" dirty="0"/>
              <a:t>He informs you that the test can continue because it is easy to feel the stall buffet in this airplane.</a:t>
            </a:r>
          </a:p>
        </p:txBody>
      </p:sp>
      <p:sp>
        <p:nvSpPr>
          <p:cNvPr id="4" name="Pladsholder til indhold 3">
            <a:extLst>
              <a:ext uri="{FF2B5EF4-FFF2-40B4-BE49-F238E27FC236}">
                <a16:creationId xmlns:a16="http://schemas.microsoft.com/office/drawing/2014/main" id="{5E9959EC-401E-F7E4-E0CB-FDD0963C117B}"/>
              </a:ext>
            </a:extLst>
          </p:cNvPr>
          <p:cNvSpPr>
            <a:spLocks noGrp="1"/>
          </p:cNvSpPr>
          <p:nvPr>
            <p:ph sz="half" idx="2"/>
          </p:nvPr>
        </p:nvSpPr>
        <p:spPr/>
        <p:txBody>
          <a:bodyPr/>
          <a:lstStyle/>
          <a:p>
            <a:pPr marL="0" indent="0">
              <a:buNone/>
            </a:pPr>
            <a:r>
              <a:rPr lang="en-US" dirty="0"/>
              <a:t>Full Fail – no retake possible</a:t>
            </a:r>
          </a:p>
          <a:p>
            <a:endParaRPr lang="en-US" dirty="0"/>
          </a:p>
        </p:txBody>
      </p:sp>
      <p:sp>
        <p:nvSpPr>
          <p:cNvPr id="5" name="Pladsholder til dato 4">
            <a:extLst>
              <a:ext uri="{FF2B5EF4-FFF2-40B4-BE49-F238E27FC236}">
                <a16:creationId xmlns:a16="http://schemas.microsoft.com/office/drawing/2014/main" id="{30E475C7-4A2C-1592-CBFD-A5D6A4F5CC9F}"/>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170202B3-CDA7-9541-4754-202EC7FBBC2F}"/>
              </a:ext>
            </a:extLst>
          </p:cNvPr>
          <p:cNvSpPr>
            <a:spLocks noGrp="1"/>
          </p:cNvSpPr>
          <p:nvPr>
            <p:ph type="ftr" sz="quarter" idx="11"/>
          </p:nvPr>
        </p:nvSpPr>
        <p:spPr/>
        <p:txBody>
          <a:bodyPr/>
          <a:lstStyle/>
          <a:p>
            <a:r>
              <a:rPr lang="en-US"/>
              <a:t>CD&amp;TJ</a:t>
            </a:r>
            <a:endParaRPr lang="en-US" dirty="0"/>
          </a:p>
        </p:txBody>
      </p:sp>
    </p:spTree>
    <p:extLst>
      <p:ext uri="{BB962C8B-B14F-4D97-AF65-F5344CB8AC3E}">
        <p14:creationId xmlns:p14="http://schemas.microsoft.com/office/powerpoint/2010/main" val="3444410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F20C5D-FE64-6AA6-3CBB-B7ECDED24B36}"/>
              </a:ext>
            </a:extLst>
          </p:cNvPr>
          <p:cNvSpPr>
            <a:spLocks noGrp="1"/>
          </p:cNvSpPr>
          <p:nvPr>
            <p:ph type="title"/>
          </p:nvPr>
        </p:nvSpPr>
        <p:spPr/>
        <p:txBody>
          <a:bodyPr/>
          <a:lstStyle/>
          <a:p>
            <a:r>
              <a:rPr lang="en-US" dirty="0"/>
              <a:t>Bank Angle</a:t>
            </a:r>
          </a:p>
        </p:txBody>
      </p:sp>
      <p:sp>
        <p:nvSpPr>
          <p:cNvPr id="3" name="Pladsholder til indhold 2">
            <a:extLst>
              <a:ext uri="{FF2B5EF4-FFF2-40B4-BE49-F238E27FC236}">
                <a16:creationId xmlns:a16="http://schemas.microsoft.com/office/drawing/2014/main" id="{54474ED1-1A69-F834-20C5-51D45F621E03}"/>
              </a:ext>
            </a:extLst>
          </p:cNvPr>
          <p:cNvSpPr>
            <a:spLocks noGrp="1"/>
          </p:cNvSpPr>
          <p:nvPr>
            <p:ph sz="half" idx="1"/>
          </p:nvPr>
        </p:nvSpPr>
        <p:spPr/>
        <p:txBody>
          <a:bodyPr/>
          <a:lstStyle/>
          <a:p>
            <a:pPr marL="0" indent="0">
              <a:buNone/>
            </a:pPr>
            <a:r>
              <a:rPr lang="en-US" dirty="0"/>
              <a:t>During a steep turn with 45 degrees bank the pilot is busy looking for other traffic which makes him end up in 75 degrees bank and an altitude loss of 600’ before he recovers.</a:t>
            </a:r>
          </a:p>
        </p:txBody>
      </p:sp>
      <p:sp>
        <p:nvSpPr>
          <p:cNvPr id="4" name="Pladsholder til indhold 3">
            <a:extLst>
              <a:ext uri="{FF2B5EF4-FFF2-40B4-BE49-F238E27FC236}">
                <a16:creationId xmlns:a16="http://schemas.microsoft.com/office/drawing/2014/main" id="{8E24878C-F320-1B34-17FC-CA10991B6EC2}"/>
              </a:ext>
            </a:extLst>
          </p:cNvPr>
          <p:cNvSpPr>
            <a:spLocks noGrp="1"/>
          </p:cNvSpPr>
          <p:nvPr>
            <p:ph sz="half" idx="2"/>
          </p:nvPr>
        </p:nvSpPr>
        <p:spPr/>
        <p:txBody>
          <a:bodyPr/>
          <a:lstStyle/>
          <a:p>
            <a:pPr marL="0" indent="0">
              <a:buNone/>
            </a:pPr>
            <a:r>
              <a:rPr lang="en-US" dirty="0"/>
              <a:t>Full Fail – no retake possible</a:t>
            </a:r>
          </a:p>
          <a:p>
            <a:pPr marL="0" indent="0">
              <a:buNone/>
            </a:pPr>
            <a:endParaRPr lang="en-US" dirty="0"/>
          </a:p>
        </p:txBody>
      </p:sp>
      <p:sp>
        <p:nvSpPr>
          <p:cNvPr id="5" name="Pladsholder til dato 4">
            <a:extLst>
              <a:ext uri="{FF2B5EF4-FFF2-40B4-BE49-F238E27FC236}">
                <a16:creationId xmlns:a16="http://schemas.microsoft.com/office/drawing/2014/main" id="{70678F10-5EAE-6A60-54F9-F18966769384}"/>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81ABD3B5-B919-8C5B-54E1-7E62DC23DD47}"/>
              </a:ext>
            </a:extLst>
          </p:cNvPr>
          <p:cNvSpPr>
            <a:spLocks noGrp="1"/>
          </p:cNvSpPr>
          <p:nvPr>
            <p:ph type="ftr" sz="quarter" idx="11"/>
          </p:nvPr>
        </p:nvSpPr>
        <p:spPr/>
        <p:txBody>
          <a:bodyPr/>
          <a:lstStyle/>
          <a:p>
            <a:r>
              <a:rPr lang="en-US"/>
              <a:t>CD&amp;TJ</a:t>
            </a:r>
            <a:endParaRPr lang="en-US" dirty="0"/>
          </a:p>
        </p:txBody>
      </p:sp>
    </p:spTree>
    <p:extLst>
      <p:ext uri="{BB962C8B-B14F-4D97-AF65-F5344CB8AC3E}">
        <p14:creationId xmlns:p14="http://schemas.microsoft.com/office/powerpoint/2010/main" val="162794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250341-4A22-8836-37AD-EE8FF4FCF0E6}"/>
              </a:ext>
            </a:extLst>
          </p:cNvPr>
          <p:cNvSpPr>
            <a:spLocks noGrp="1"/>
          </p:cNvSpPr>
          <p:nvPr>
            <p:ph type="title"/>
          </p:nvPr>
        </p:nvSpPr>
        <p:spPr>
          <a:xfrm>
            <a:off x="541539" y="365125"/>
            <a:ext cx="11274640" cy="1325563"/>
          </a:xfrm>
        </p:spPr>
        <p:txBody>
          <a:bodyPr/>
          <a:lstStyle/>
          <a:p>
            <a:r>
              <a:rPr lang="en-US" dirty="0"/>
              <a:t>May you as examiner check any items on an LPC?</a:t>
            </a:r>
          </a:p>
        </p:txBody>
      </p:sp>
      <p:sp>
        <p:nvSpPr>
          <p:cNvPr id="5" name="Pladsholder til dato 4">
            <a:extLst>
              <a:ext uri="{FF2B5EF4-FFF2-40B4-BE49-F238E27FC236}">
                <a16:creationId xmlns:a16="http://schemas.microsoft.com/office/drawing/2014/main" id="{2F710312-8A65-8651-2269-7AC1A6780AA0}"/>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9EE55092-9F1E-AFCB-66BE-D26E576F7153}"/>
              </a:ext>
            </a:extLst>
          </p:cNvPr>
          <p:cNvSpPr>
            <a:spLocks noGrp="1"/>
          </p:cNvSpPr>
          <p:nvPr>
            <p:ph type="ftr" sz="quarter" idx="11"/>
          </p:nvPr>
        </p:nvSpPr>
        <p:spPr/>
        <p:txBody>
          <a:bodyPr/>
          <a:lstStyle/>
          <a:p>
            <a:r>
              <a:rPr lang="en-US" dirty="0"/>
              <a:t>CD&amp;TJ</a:t>
            </a:r>
          </a:p>
        </p:txBody>
      </p:sp>
      <p:sp>
        <p:nvSpPr>
          <p:cNvPr id="7" name="Pladsholder til indhold 2">
            <a:extLst>
              <a:ext uri="{FF2B5EF4-FFF2-40B4-BE49-F238E27FC236}">
                <a16:creationId xmlns:a16="http://schemas.microsoft.com/office/drawing/2014/main" id="{531E5BC4-C45E-558F-69A1-E8326D74E039}"/>
              </a:ext>
            </a:extLst>
          </p:cNvPr>
          <p:cNvSpPr>
            <a:spLocks noGrp="1"/>
          </p:cNvSpPr>
          <p:nvPr>
            <p:ph sz="half" idx="1"/>
          </p:nvPr>
        </p:nvSpPr>
        <p:spPr>
          <a:xfrm>
            <a:off x="838201" y="1825625"/>
            <a:ext cx="5181600" cy="4351338"/>
          </a:xfrm>
        </p:spPr>
        <p:txBody>
          <a:bodyPr/>
          <a:lstStyle/>
          <a:p>
            <a:pPr marL="0" indent="0">
              <a:buNone/>
            </a:pPr>
            <a:r>
              <a:rPr lang="da-DK" dirty="0"/>
              <a:t>M</a:t>
            </a:r>
            <a:r>
              <a:rPr lang="en-US" dirty="0"/>
              <a:t>ay you </a:t>
            </a:r>
            <a:r>
              <a:rPr lang="da-DK" dirty="0"/>
              <a:t>request</a:t>
            </a:r>
            <a:r>
              <a:rPr lang="en-US" dirty="0"/>
              <a:t> a pilot on a </a:t>
            </a:r>
            <a:r>
              <a:rPr lang="en-US" u="sng" dirty="0"/>
              <a:t>regular</a:t>
            </a:r>
            <a:r>
              <a:rPr lang="en-US" dirty="0"/>
              <a:t> PC, to perform following exercise as a check:</a:t>
            </a:r>
          </a:p>
          <a:p>
            <a:pPr marL="0" indent="0">
              <a:buNone/>
            </a:pPr>
            <a:r>
              <a:rPr lang="en-US" dirty="0"/>
              <a:t>A raw data ILS with FD &amp; AP off</a:t>
            </a:r>
          </a:p>
          <a:p>
            <a:pPr marL="0" indent="0">
              <a:buNone/>
            </a:pPr>
            <a:endParaRPr lang="en-US" dirty="0"/>
          </a:p>
          <a:p>
            <a:pPr marL="0" indent="0">
              <a:buNone/>
            </a:pPr>
            <a:r>
              <a:rPr lang="en-US" dirty="0"/>
              <a:t>Having in mind that this is only a requirement for a skilltest?</a:t>
            </a:r>
          </a:p>
          <a:p>
            <a:endParaRPr lang="en-US" dirty="0"/>
          </a:p>
        </p:txBody>
      </p:sp>
      <p:sp>
        <p:nvSpPr>
          <p:cNvPr id="8" name="Pladsholder til indhold 3">
            <a:extLst>
              <a:ext uri="{FF2B5EF4-FFF2-40B4-BE49-F238E27FC236}">
                <a16:creationId xmlns:a16="http://schemas.microsoft.com/office/drawing/2014/main" id="{A6870CF8-C288-B106-6093-8D2CDF5AC84F}"/>
              </a:ext>
            </a:extLst>
          </p:cNvPr>
          <p:cNvSpPr>
            <a:spLocks noGrp="1"/>
          </p:cNvSpPr>
          <p:nvPr>
            <p:ph sz="half" idx="2"/>
          </p:nvPr>
        </p:nvSpPr>
        <p:spPr>
          <a:xfrm>
            <a:off x="6172200" y="1825625"/>
            <a:ext cx="5617346" cy="4351338"/>
          </a:xfrm>
        </p:spPr>
        <p:txBody>
          <a:bodyPr/>
          <a:lstStyle/>
          <a:p>
            <a:pPr marL="0" indent="0">
              <a:buNone/>
            </a:pPr>
            <a:r>
              <a:rPr lang="en-US" dirty="0"/>
              <a:t>Yes!</a:t>
            </a:r>
          </a:p>
          <a:p>
            <a:pPr marL="0" indent="0">
              <a:buNone/>
            </a:pPr>
            <a:r>
              <a:rPr lang="en-US" dirty="0"/>
              <a:t>As examiner you may request to see any items or maneuver! </a:t>
            </a:r>
          </a:p>
          <a:p>
            <a:pPr marL="0" indent="0">
              <a:buNone/>
            </a:pPr>
            <a:r>
              <a:rPr lang="en-US" dirty="0"/>
              <a:t>Just remember – a raw data is normally only a requirement during a skilltest</a:t>
            </a:r>
          </a:p>
          <a:p>
            <a:pPr marL="0" indent="0">
              <a:buNone/>
            </a:pPr>
            <a:endParaRPr lang="en-US" dirty="0"/>
          </a:p>
        </p:txBody>
      </p:sp>
    </p:spTree>
    <p:extLst>
      <p:ext uri="{BB962C8B-B14F-4D97-AF65-F5344CB8AC3E}">
        <p14:creationId xmlns:p14="http://schemas.microsoft.com/office/powerpoint/2010/main" val="3235491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C2D528-FA7C-1E59-8381-EE24C0C1C3D0}"/>
              </a:ext>
            </a:extLst>
          </p:cNvPr>
          <p:cNvSpPr>
            <a:spLocks noGrp="1"/>
          </p:cNvSpPr>
          <p:nvPr>
            <p:ph type="title"/>
          </p:nvPr>
        </p:nvSpPr>
        <p:spPr/>
        <p:txBody>
          <a:bodyPr/>
          <a:lstStyle/>
          <a:p>
            <a:r>
              <a:rPr lang="en-US"/>
              <a:t>Slow Flying</a:t>
            </a:r>
            <a:endParaRPr lang="en-US" dirty="0"/>
          </a:p>
        </p:txBody>
      </p:sp>
      <p:sp>
        <p:nvSpPr>
          <p:cNvPr id="3" name="Pladsholder til indhold 2">
            <a:extLst>
              <a:ext uri="{FF2B5EF4-FFF2-40B4-BE49-F238E27FC236}">
                <a16:creationId xmlns:a16="http://schemas.microsoft.com/office/drawing/2014/main" id="{5E810CD4-0CC3-5D15-D6DD-D3E24623CDE2}"/>
              </a:ext>
            </a:extLst>
          </p:cNvPr>
          <p:cNvSpPr>
            <a:spLocks noGrp="1"/>
          </p:cNvSpPr>
          <p:nvPr>
            <p:ph sz="half" idx="1"/>
          </p:nvPr>
        </p:nvSpPr>
        <p:spPr/>
        <p:txBody>
          <a:bodyPr/>
          <a:lstStyle/>
          <a:p>
            <a:pPr marL="0" indent="0">
              <a:buNone/>
            </a:pPr>
            <a:r>
              <a:rPr lang="en-US" dirty="0"/>
              <a:t>A pilot forgets to retract take off flaps. </a:t>
            </a:r>
          </a:p>
          <a:p>
            <a:pPr marL="0" indent="0">
              <a:buNone/>
            </a:pPr>
            <a:r>
              <a:rPr lang="en-US" dirty="0"/>
              <a:t>He does not notice this until his first waypoint 21 minutes out where he arrives 7 minutes late.</a:t>
            </a:r>
          </a:p>
          <a:p>
            <a:pPr marL="0" indent="0">
              <a:buNone/>
            </a:pPr>
            <a:r>
              <a:rPr lang="en-US" dirty="0"/>
              <a:t>This delay makes him trouble shoot and he discover this issue.</a:t>
            </a:r>
          </a:p>
        </p:txBody>
      </p:sp>
      <p:sp>
        <p:nvSpPr>
          <p:cNvPr id="4" name="Pladsholder til indhold 3">
            <a:extLst>
              <a:ext uri="{FF2B5EF4-FFF2-40B4-BE49-F238E27FC236}">
                <a16:creationId xmlns:a16="http://schemas.microsoft.com/office/drawing/2014/main" id="{5E9959EC-401E-F7E4-E0CB-FDD0963C117B}"/>
              </a:ext>
            </a:extLst>
          </p:cNvPr>
          <p:cNvSpPr>
            <a:spLocks noGrp="1"/>
          </p:cNvSpPr>
          <p:nvPr>
            <p:ph sz="half" idx="2"/>
          </p:nvPr>
        </p:nvSpPr>
        <p:spPr/>
        <p:txBody>
          <a:bodyPr/>
          <a:lstStyle/>
          <a:p>
            <a:pPr marL="0" indent="0">
              <a:buNone/>
            </a:pPr>
            <a:r>
              <a:rPr lang="en-US" dirty="0"/>
              <a:t>A partial pass, if well-handled after discovery, otherwise fail</a:t>
            </a:r>
          </a:p>
        </p:txBody>
      </p:sp>
      <p:sp>
        <p:nvSpPr>
          <p:cNvPr id="5" name="Pladsholder til dato 4">
            <a:extLst>
              <a:ext uri="{FF2B5EF4-FFF2-40B4-BE49-F238E27FC236}">
                <a16:creationId xmlns:a16="http://schemas.microsoft.com/office/drawing/2014/main" id="{30E475C7-4A2C-1592-CBFD-A5D6A4F5CC9F}"/>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170202B3-CDA7-9541-4754-202EC7FBBC2F}"/>
              </a:ext>
            </a:extLst>
          </p:cNvPr>
          <p:cNvSpPr>
            <a:spLocks noGrp="1"/>
          </p:cNvSpPr>
          <p:nvPr>
            <p:ph type="ftr" sz="quarter" idx="11"/>
          </p:nvPr>
        </p:nvSpPr>
        <p:spPr/>
        <p:txBody>
          <a:bodyPr/>
          <a:lstStyle/>
          <a:p>
            <a:r>
              <a:rPr lang="en-US"/>
              <a:t>CD&amp;TJ</a:t>
            </a:r>
            <a:endParaRPr lang="en-US" dirty="0"/>
          </a:p>
        </p:txBody>
      </p:sp>
    </p:spTree>
    <p:extLst>
      <p:ext uri="{BB962C8B-B14F-4D97-AF65-F5344CB8AC3E}">
        <p14:creationId xmlns:p14="http://schemas.microsoft.com/office/powerpoint/2010/main" val="19703555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F20C5D-FE64-6AA6-3CBB-B7ECDED24B36}"/>
              </a:ext>
            </a:extLst>
          </p:cNvPr>
          <p:cNvSpPr>
            <a:spLocks noGrp="1"/>
          </p:cNvSpPr>
          <p:nvPr>
            <p:ph type="title"/>
          </p:nvPr>
        </p:nvSpPr>
        <p:spPr/>
        <p:txBody>
          <a:bodyPr/>
          <a:lstStyle/>
          <a:p>
            <a:r>
              <a:rPr lang="en-US" dirty="0"/>
              <a:t>Nose down or not?</a:t>
            </a:r>
          </a:p>
        </p:txBody>
      </p:sp>
      <p:sp>
        <p:nvSpPr>
          <p:cNvPr id="3" name="Pladsholder til indhold 2">
            <a:extLst>
              <a:ext uri="{FF2B5EF4-FFF2-40B4-BE49-F238E27FC236}">
                <a16:creationId xmlns:a16="http://schemas.microsoft.com/office/drawing/2014/main" id="{54474ED1-1A69-F834-20C5-51D45F621E03}"/>
              </a:ext>
            </a:extLst>
          </p:cNvPr>
          <p:cNvSpPr>
            <a:spLocks noGrp="1"/>
          </p:cNvSpPr>
          <p:nvPr>
            <p:ph sz="half" idx="1"/>
          </p:nvPr>
        </p:nvSpPr>
        <p:spPr/>
        <p:txBody>
          <a:bodyPr/>
          <a:lstStyle/>
          <a:p>
            <a:pPr marL="0" indent="0">
              <a:buNone/>
            </a:pPr>
            <a:r>
              <a:rPr lang="en-US" dirty="0"/>
              <a:t>During a clean stall fully developed, the pilot apply full power to recover, but does not lower the aircraft nose. </a:t>
            </a:r>
          </a:p>
          <a:p>
            <a:pPr marL="0" indent="0">
              <a:buNone/>
            </a:pPr>
            <a:r>
              <a:rPr lang="en-US" dirty="0"/>
              <a:t>Recovery was without further remarks. </a:t>
            </a:r>
          </a:p>
        </p:txBody>
      </p:sp>
      <p:sp>
        <p:nvSpPr>
          <p:cNvPr id="4" name="Pladsholder til indhold 3">
            <a:extLst>
              <a:ext uri="{FF2B5EF4-FFF2-40B4-BE49-F238E27FC236}">
                <a16:creationId xmlns:a16="http://schemas.microsoft.com/office/drawing/2014/main" id="{8E24878C-F320-1B34-17FC-CA10991B6EC2}"/>
              </a:ext>
            </a:extLst>
          </p:cNvPr>
          <p:cNvSpPr>
            <a:spLocks noGrp="1"/>
          </p:cNvSpPr>
          <p:nvPr>
            <p:ph sz="half" idx="2"/>
          </p:nvPr>
        </p:nvSpPr>
        <p:spPr/>
        <p:txBody>
          <a:bodyPr/>
          <a:lstStyle/>
          <a:p>
            <a:pPr marL="0" indent="0">
              <a:buNone/>
            </a:pPr>
            <a:r>
              <a:rPr lang="en-US" dirty="0"/>
              <a:t>Failed Item – retake possible</a:t>
            </a:r>
          </a:p>
        </p:txBody>
      </p:sp>
      <p:sp>
        <p:nvSpPr>
          <p:cNvPr id="5" name="Pladsholder til dato 4">
            <a:extLst>
              <a:ext uri="{FF2B5EF4-FFF2-40B4-BE49-F238E27FC236}">
                <a16:creationId xmlns:a16="http://schemas.microsoft.com/office/drawing/2014/main" id="{70678F10-5EAE-6A60-54F9-F18966769384}"/>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81ABD3B5-B919-8C5B-54E1-7E62DC23DD47}"/>
              </a:ext>
            </a:extLst>
          </p:cNvPr>
          <p:cNvSpPr>
            <a:spLocks noGrp="1"/>
          </p:cNvSpPr>
          <p:nvPr>
            <p:ph type="ftr" sz="quarter" idx="11"/>
          </p:nvPr>
        </p:nvSpPr>
        <p:spPr/>
        <p:txBody>
          <a:bodyPr/>
          <a:lstStyle/>
          <a:p>
            <a:r>
              <a:rPr lang="en-US"/>
              <a:t>CD&amp;TJ</a:t>
            </a:r>
            <a:endParaRPr lang="en-US" dirty="0"/>
          </a:p>
        </p:txBody>
      </p:sp>
    </p:spTree>
    <p:extLst>
      <p:ext uri="{BB962C8B-B14F-4D97-AF65-F5344CB8AC3E}">
        <p14:creationId xmlns:p14="http://schemas.microsoft.com/office/powerpoint/2010/main" val="2691885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C2D528-FA7C-1E59-8381-EE24C0C1C3D0}"/>
              </a:ext>
            </a:extLst>
          </p:cNvPr>
          <p:cNvSpPr>
            <a:spLocks noGrp="1"/>
          </p:cNvSpPr>
          <p:nvPr>
            <p:ph type="title"/>
          </p:nvPr>
        </p:nvSpPr>
        <p:spPr/>
        <p:txBody>
          <a:bodyPr/>
          <a:lstStyle/>
          <a:p>
            <a:r>
              <a:rPr lang="en-US" dirty="0"/>
              <a:t>Chocks</a:t>
            </a:r>
          </a:p>
        </p:txBody>
      </p:sp>
      <p:sp>
        <p:nvSpPr>
          <p:cNvPr id="3" name="Pladsholder til indhold 2">
            <a:extLst>
              <a:ext uri="{FF2B5EF4-FFF2-40B4-BE49-F238E27FC236}">
                <a16:creationId xmlns:a16="http://schemas.microsoft.com/office/drawing/2014/main" id="{5E810CD4-0CC3-5D15-D6DD-D3E24623CDE2}"/>
              </a:ext>
            </a:extLst>
          </p:cNvPr>
          <p:cNvSpPr>
            <a:spLocks noGrp="1"/>
          </p:cNvSpPr>
          <p:nvPr>
            <p:ph sz="half" idx="1"/>
          </p:nvPr>
        </p:nvSpPr>
        <p:spPr/>
        <p:txBody>
          <a:bodyPr/>
          <a:lstStyle/>
          <a:p>
            <a:pPr marL="0" indent="0">
              <a:buNone/>
            </a:pPr>
            <a:r>
              <a:rPr lang="en-US" dirty="0"/>
              <a:t>During pre-flight inspection, the pilot forgets to remove chocks from his main gear. </a:t>
            </a:r>
          </a:p>
          <a:p>
            <a:pPr marL="0" indent="0">
              <a:buNone/>
            </a:pPr>
            <a:r>
              <a:rPr lang="en-US" dirty="0"/>
              <a:t>After the engine is started and he has tried to taxi by adding a lot of power, he shuts down the engine and walk outside and discovers the problem.</a:t>
            </a:r>
          </a:p>
        </p:txBody>
      </p:sp>
      <p:sp>
        <p:nvSpPr>
          <p:cNvPr id="4" name="Pladsholder til indhold 3">
            <a:extLst>
              <a:ext uri="{FF2B5EF4-FFF2-40B4-BE49-F238E27FC236}">
                <a16:creationId xmlns:a16="http://schemas.microsoft.com/office/drawing/2014/main" id="{5E9959EC-401E-F7E4-E0CB-FDD0963C117B}"/>
              </a:ext>
            </a:extLst>
          </p:cNvPr>
          <p:cNvSpPr>
            <a:spLocks noGrp="1"/>
          </p:cNvSpPr>
          <p:nvPr>
            <p:ph sz="half" idx="2"/>
          </p:nvPr>
        </p:nvSpPr>
        <p:spPr/>
        <p:txBody>
          <a:bodyPr/>
          <a:lstStyle/>
          <a:p>
            <a:pPr marL="0" indent="0">
              <a:buNone/>
            </a:pPr>
            <a:r>
              <a:rPr lang="en-US" dirty="0"/>
              <a:t>Full Fail – no retake possible</a:t>
            </a:r>
          </a:p>
        </p:txBody>
      </p:sp>
      <p:sp>
        <p:nvSpPr>
          <p:cNvPr id="5" name="Pladsholder til dato 4">
            <a:extLst>
              <a:ext uri="{FF2B5EF4-FFF2-40B4-BE49-F238E27FC236}">
                <a16:creationId xmlns:a16="http://schemas.microsoft.com/office/drawing/2014/main" id="{30E475C7-4A2C-1592-CBFD-A5D6A4F5CC9F}"/>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170202B3-CDA7-9541-4754-202EC7FBBC2F}"/>
              </a:ext>
            </a:extLst>
          </p:cNvPr>
          <p:cNvSpPr>
            <a:spLocks noGrp="1"/>
          </p:cNvSpPr>
          <p:nvPr>
            <p:ph type="ftr" sz="quarter" idx="11"/>
          </p:nvPr>
        </p:nvSpPr>
        <p:spPr/>
        <p:txBody>
          <a:bodyPr/>
          <a:lstStyle/>
          <a:p>
            <a:r>
              <a:rPr lang="en-US"/>
              <a:t>CD&amp;TJ</a:t>
            </a:r>
            <a:endParaRPr lang="en-US" dirty="0"/>
          </a:p>
        </p:txBody>
      </p:sp>
    </p:spTree>
    <p:extLst>
      <p:ext uri="{BB962C8B-B14F-4D97-AF65-F5344CB8AC3E}">
        <p14:creationId xmlns:p14="http://schemas.microsoft.com/office/powerpoint/2010/main" val="1965616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5A707D-7A32-05FE-5EC0-35DBC23883E9}"/>
              </a:ext>
            </a:extLst>
          </p:cNvPr>
          <p:cNvSpPr>
            <a:spLocks noGrp="1"/>
          </p:cNvSpPr>
          <p:nvPr>
            <p:ph type="title"/>
          </p:nvPr>
        </p:nvSpPr>
        <p:spPr/>
        <p:txBody>
          <a:bodyPr/>
          <a:lstStyle/>
          <a:p>
            <a:r>
              <a:rPr lang="en-US" dirty="0"/>
              <a:t>Item 3.9.4 2D operations down to MDH/A</a:t>
            </a:r>
          </a:p>
        </p:txBody>
      </p:sp>
      <p:sp>
        <p:nvSpPr>
          <p:cNvPr id="5" name="Pladsholder til dato 4">
            <a:extLst>
              <a:ext uri="{FF2B5EF4-FFF2-40B4-BE49-F238E27FC236}">
                <a16:creationId xmlns:a16="http://schemas.microsoft.com/office/drawing/2014/main" id="{F2DD38E1-1A1F-78F9-813E-656511F29EF4}"/>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575296CB-A827-E138-1316-F0170F603E7F}"/>
              </a:ext>
            </a:extLst>
          </p:cNvPr>
          <p:cNvSpPr>
            <a:spLocks noGrp="1"/>
          </p:cNvSpPr>
          <p:nvPr>
            <p:ph type="ftr" sz="quarter" idx="11"/>
          </p:nvPr>
        </p:nvSpPr>
        <p:spPr/>
        <p:txBody>
          <a:bodyPr/>
          <a:lstStyle/>
          <a:p>
            <a:r>
              <a:rPr lang="en-US"/>
              <a:t>CD&amp;TJ</a:t>
            </a:r>
            <a:endParaRPr lang="en-US" dirty="0"/>
          </a:p>
        </p:txBody>
      </p:sp>
      <p:sp>
        <p:nvSpPr>
          <p:cNvPr id="7" name="Pladsholder til indhold 2">
            <a:extLst>
              <a:ext uri="{FF2B5EF4-FFF2-40B4-BE49-F238E27FC236}">
                <a16:creationId xmlns:a16="http://schemas.microsoft.com/office/drawing/2014/main" id="{17C84ECF-CC9A-C23E-EE7D-5D055B61F69E}"/>
              </a:ext>
            </a:extLst>
          </p:cNvPr>
          <p:cNvSpPr>
            <a:spLocks noGrp="1"/>
          </p:cNvSpPr>
          <p:nvPr>
            <p:ph sz="half" idx="1"/>
          </p:nvPr>
        </p:nvSpPr>
        <p:spPr>
          <a:xfrm>
            <a:off x="838200" y="1825625"/>
            <a:ext cx="5181600" cy="4351338"/>
          </a:xfrm>
        </p:spPr>
        <p:txBody>
          <a:bodyPr/>
          <a:lstStyle/>
          <a:p>
            <a:pPr marL="0" indent="0">
              <a:buNone/>
            </a:pPr>
            <a:r>
              <a:rPr lang="da-DK" dirty="0"/>
              <a:t>May </a:t>
            </a:r>
            <a:r>
              <a:rPr lang="da-DK" dirty="0" err="1"/>
              <a:t>you</a:t>
            </a:r>
            <a:r>
              <a:rPr lang="da-DK" dirty="0"/>
              <a:t> </a:t>
            </a:r>
            <a:r>
              <a:rPr lang="da-DK" dirty="0" err="1"/>
              <a:t>request</a:t>
            </a:r>
            <a:r>
              <a:rPr lang="en-US" dirty="0"/>
              <a:t> a pilot on a </a:t>
            </a:r>
            <a:r>
              <a:rPr lang="en-US" u="sng" dirty="0"/>
              <a:t>regular</a:t>
            </a:r>
            <a:r>
              <a:rPr lang="en-US" dirty="0"/>
              <a:t> PC, to perform following exercise as a check:</a:t>
            </a:r>
          </a:p>
          <a:p>
            <a:pPr marL="0" indent="0">
              <a:buNone/>
            </a:pPr>
            <a:r>
              <a:rPr lang="en-US" dirty="0"/>
              <a:t>Single engine 2D approach?</a:t>
            </a:r>
          </a:p>
          <a:p>
            <a:pPr marL="0" indent="0">
              <a:buNone/>
            </a:pPr>
            <a:endParaRPr lang="en-US" dirty="0"/>
          </a:p>
        </p:txBody>
      </p:sp>
      <p:sp>
        <p:nvSpPr>
          <p:cNvPr id="8" name="Pladsholder til indhold 3">
            <a:extLst>
              <a:ext uri="{FF2B5EF4-FFF2-40B4-BE49-F238E27FC236}">
                <a16:creationId xmlns:a16="http://schemas.microsoft.com/office/drawing/2014/main" id="{77E82992-C6D5-EE22-474C-834ABB1E27ED}"/>
              </a:ext>
            </a:extLst>
          </p:cNvPr>
          <p:cNvSpPr>
            <a:spLocks noGrp="1"/>
          </p:cNvSpPr>
          <p:nvPr>
            <p:ph sz="half" idx="2"/>
          </p:nvPr>
        </p:nvSpPr>
        <p:spPr>
          <a:xfrm>
            <a:off x="6172199" y="1825625"/>
            <a:ext cx="5495925" cy="4351338"/>
          </a:xfrm>
        </p:spPr>
        <p:txBody>
          <a:bodyPr/>
          <a:lstStyle/>
          <a:p>
            <a:pPr marL="0" indent="0">
              <a:buNone/>
            </a:pPr>
            <a:r>
              <a:rPr lang="en-US" dirty="0"/>
              <a:t>Yes – just as before!</a:t>
            </a:r>
          </a:p>
          <a:p>
            <a:pPr marL="0" indent="0">
              <a:buNone/>
            </a:pPr>
            <a:r>
              <a:rPr lang="en-US" dirty="0"/>
              <a:t>Item 3.9.4 2D operations down to MDH/A does not dictate single engine operation – but again – it is the choice of the examiner!</a:t>
            </a:r>
          </a:p>
          <a:p>
            <a:pPr marL="0" indent="0">
              <a:buNone/>
            </a:pPr>
            <a:endParaRPr lang="en-US" dirty="0"/>
          </a:p>
        </p:txBody>
      </p:sp>
    </p:spTree>
    <p:extLst>
      <p:ext uri="{BB962C8B-B14F-4D97-AF65-F5344CB8AC3E}">
        <p14:creationId xmlns:p14="http://schemas.microsoft.com/office/powerpoint/2010/main" val="190200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13E3DA-9BD8-5639-8030-B692C3DAFE79}"/>
              </a:ext>
            </a:extLst>
          </p:cNvPr>
          <p:cNvSpPr>
            <a:spLocks noGrp="1"/>
          </p:cNvSpPr>
          <p:nvPr>
            <p:ph type="title"/>
          </p:nvPr>
        </p:nvSpPr>
        <p:spPr/>
        <p:txBody>
          <a:bodyPr/>
          <a:lstStyle/>
          <a:p>
            <a:r>
              <a:rPr lang="en-US" dirty="0"/>
              <a:t>Validity period</a:t>
            </a:r>
          </a:p>
        </p:txBody>
      </p:sp>
      <p:sp>
        <p:nvSpPr>
          <p:cNvPr id="5" name="Pladsholder til dato 4">
            <a:extLst>
              <a:ext uri="{FF2B5EF4-FFF2-40B4-BE49-F238E27FC236}">
                <a16:creationId xmlns:a16="http://schemas.microsoft.com/office/drawing/2014/main" id="{39E05282-1455-3931-3461-5D2B550915F8}"/>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07A52E7C-912C-8F29-1A40-94C2878B1EDA}"/>
              </a:ext>
            </a:extLst>
          </p:cNvPr>
          <p:cNvSpPr>
            <a:spLocks noGrp="1"/>
          </p:cNvSpPr>
          <p:nvPr>
            <p:ph type="ftr" sz="quarter" idx="11"/>
          </p:nvPr>
        </p:nvSpPr>
        <p:spPr/>
        <p:txBody>
          <a:bodyPr/>
          <a:lstStyle/>
          <a:p>
            <a:r>
              <a:rPr lang="en-US"/>
              <a:t>CD&amp;TJ</a:t>
            </a:r>
            <a:endParaRPr lang="en-US" dirty="0"/>
          </a:p>
        </p:txBody>
      </p:sp>
      <p:sp>
        <p:nvSpPr>
          <p:cNvPr id="7" name="Pladsholder til indhold 2">
            <a:extLst>
              <a:ext uri="{FF2B5EF4-FFF2-40B4-BE49-F238E27FC236}">
                <a16:creationId xmlns:a16="http://schemas.microsoft.com/office/drawing/2014/main" id="{B747B478-B45B-6D1F-32DF-914F5444FC5F}"/>
              </a:ext>
            </a:extLst>
          </p:cNvPr>
          <p:cNvSpPr>
            <a:spLocks noGrp="1"/>
          </p:cNvSpPr>
          <p:nvPr>
            <p:ph sz="half" idx="1"/>
          </p:nvPr>
        </p:nvSpPr>
        <p:spPr>
          <a:xfrm>
            <a:off x="838200" y="1825625"/>
            <a:ext cx="5181600" cy="4351338"/>
          </a:xfrm>
        </p:spPr>
        <p:txBody>
          <a:bodyPr/>
          <a:lstStyle/>
          <a:p>
            <a:pPr marL="0" indent="0">
              <a:buNone/>
            </a:pPr>
            <a:r>
              <a:rPr lang="en-US" dirty="0"/>
              <a:t>An applicant has not been flying the aircraft during the last validity period, as he does not hold a pilot job.</a:t>
            </a:r>
          </a:p>
          <a:p>
            <a:pPr marL="0" indent="0">
              <a:buNone/>
            </a:pPr>
            <a:endParaRPr lang="en-US" dirty="0"/>
          </a:p>
          <a:p>
            <a:pPr marL="0" indent="0">
              <a:buNone/>
            </a:pPr>
            <a:r>
              <a:rPr lang="en-US" dirty="0"/>
              <a:t>Any considerations when performing a revalidation PC?</a:t>
            </a:r>
          </a:p>
          <a:p>
            <a:endParaRPr lang="en-US" dirty="0"/>
          </a:p>
        </p:txBody>
      </p:sp>
      <p:sp>
        <p:nvSpPr>
          <p:cNvPr id="8" name="Pladsholder til indhold 3">
            <a:extLst>
              <a:ext uri="{FF2B5EF4-FFF2-40B4-BE49-F238E27FC236}">
                <a16:creationId xmlns:a16="http://schemas.microsoft.com/office/drawing/2014/main" id="{375C8E1C-17EF-AD64-69E1-9BF1FE832FF0}"/>
              </a:ext>
            </a:extLst>
          </p:cNvPr>
          <p:cNvSpPr>
            <a:spLocks noGrp="1"/>
          </p:cNvSpPr>
          <p:nvPr>
            <p:ph sz="half" idx="2"/>
          </p:nvPr>
        </p:nvSpPr>
        <p:spPr>
          <a:xfrm>
            <a:off x="6172200" y="1825625"/>
            <a:ext cx="5181600" cy="4351338"/>
          </a:xfrm>
        </p:spPr>
        <p:txBody>
          <a:bodyPr/>
          <a:lstStyle/>
          <a:p>
            <a:pPr marL="0" indent="0">
              <a:buNone/>
            </a:pPr>
            <a:r>
              <a:rPr lang="en-US" dirty="0"/>
              <a:t>1 route sector must be performed with an Examiner </a:t>
            </a:r>
          </a:p>
          <a:p>
            <a:pPr marL="0" indent="0">
              <a:buNone/>
            </a:pPr>
            <a:endParaRPr lang="en-US" dirty="0"/>
          </a:p>
        </p:txBody>
      </p:sp>
    </p:spTree>
    <p:extLst>
      <p:ext uri="{BB962C8B-B14F-4D97-AF65-F5344CB8AC3E}">
        <p14:creationId xmlns:p14="http://schemas.microsoft.com/office/powerpoint/2010/main" val="2353083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dsholder til dato 4">
            <a:extLst>
              <a:ext uri="{FF2B5EF4-FFF2-40B4-BE49-F238E27FC236}">
                <a16:creationId xmlns:a16="http://schemas.microsoft.com/office/drawing/2014/main" id="{5276CC12-5B56-2B39-FF7F-A4132C7EA765}"/>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45B7A0F1-CB3C-0A40-2D6C-64E6BCC729CF}"/>
              </a:ext>
            </a:extLst>
          </p:cNvPr>
          <p:cNvSpPr>
            <a:spLocks noGrp="1"/>
          </p:cNvSpPr>
          <p:nvPr>
            <p:ph type="ftr" sz="quarter" idx="11"/>
          </p:nvPr>
        </p:nvSpPr>
        <p:spPr/>
        <p:txBody>
          <a:bodyPr/>
          <a:lstStyle/>
          <a:p>
            <a:r>
              <a:rPr lang="en-US"/>
              <a:t>CD&amp;TJ</a:t>
            </a:r>
            <a:endParaRPr lang="en-US" dirty="0"/>
          </a:p>
        </p:txBody>
      </p:sp>
      <p:sp>
        <p:nvSpPr>
          <p:cNvPr id="7" name="Titel 1">
            <a:extLst>
              <a:ext uri="{FF2B5EF4-FFF2-40B4-BE49-F238E27FC236}">
                <a16:creationId xmlns:a16="http://schemas.microsoft.com/office/drawing/2014/main" id="{5C4EE670-1849-DA5C-6F62-FA89DD4E9462}"/>
              </a:ext>
            </a:extLst>
          </p:cNvPr>
          <p:cNvSpPr>
            <a:spLocks noGrp="1"/>
          </p:cNvSpPr>
          <p:nvPr>
            <p:ph type="title"/>
          </p:nvPr>
        </p:nvSpPr>
        <p:spPr>
          <a:xfrm>
            <a:off x="838200" y="365125"/>
            <a:ext cx="10515600" cy="1325563"/>
          </a:xfrm>
        </p:spPr>
        <p:txBody>
          <a:bodyPr/>
          <a:lstStyle/>
          <a:p>
            <a:r>
              <a:rPr lang="en-US" dirty="0"/>
              <a:t>No PBN privileges</a:t>
            </a:r>
          </a:p>
        </p:txBody>
      </p:sp>
      <p:sp>
        <p:nvSpPr>
          <p:cNvPr id="8" name="Pladsholder til indhold 2">
            <a:extLst>
              <a:ext uri="{FF2B5EF4-FFF2-40B4-BE49-F238E27FC236}">
                <a16:creationId xmlns:a16="http://schemas.microsoft.com/office/drawing/2014/main" id="{CA336B3E-F0A2-5D14-B315-39570AC4B303}"/>
              </a:ext>
            </a:extLst>
          </p:cNvPr>
          <p:cNvSpPr>
            <a:spLocks noGrp="1"/>
          </p:cNvSpPr>
          <p:nvPr>
            <p:ph sz="half" idx="1"/>
          </p:nvPr>
        </p:nvSpPr>
        <p:spPr>
          <a:xfrm>
            <a:off x="838200" y="1825625"/>
            <a:ext cx="5181600" cy="4351338"/>
          </a:xfrm>
        </p:spPr>
        <p:txBody>
          <a:bodyPr>
            <a:normAutofit fontScale="92500"/>
          </a:bodyPr>
          <a:lstStyle/>
          <a:p>
            <a:pPr marL="0" indent="0">
              <a:buNone/>
            </a:pPr>
            <a:r>
              <a:rPr lang="en-US" dirty="0"/>
              <a:t>The aircraft or simulator you shall perform a LPC on is not approved for PBN. </a:t>
            </a:r>
          </a:p>
          <a:p>
            <a:pPr marL="0" indent="0">
              <a:buNone/>
            </a:pPr>
            <a:r>
              <a:rPr lang="en-US" dirty="0"/>
              <a:t>May you perform the LPC?</a:t>
            </a:r>
          </a:p>
          <a:p>
            <a:pPr marL="0" indent="0">
              <a:buNone/>
            </a:pPr>
            <a:endParaRPr lang="en-US" dirty="0"/>
          </a:p>
          <a:p>
            <a:pPr marL="0" indent="0">
              <a:buNone/>
            </a:pPr>
            <a:r>
              <a:rPr lang="da-DK" dirty="0"/>
              <a:t>…a</a:t>
            </a:r>
            <a:r>
              <a:rPr lang="en-US" dirty="0" err="1"/>
              <a:t>nd</a:t>
            </a:r>
            <a:r>
              <a:rPr lang="da-DK" dirty="0"/>
              <a:t> </a:t>
            </a:r>
            <a:r>
              <a:rPr lang="da-DK" dirty="0" err="1"/>
              <a:t>if</a:t>
            </a:r>
            <a:r>
              <a:rPr lang="da-DK" dirty="0"/>
              <a:t> yes:</a:t>
            </a:r>
          </a:p>
          <a:p>
            <a:pPr marL="0" indent="0">
              <a:buNone/>
            </a:pPr>
            <a:endParaRPr lang="da-DK" dirty="0"/>
          </a:p>
          <a:p>
            <a:pPr marL="0" indent="0">
              <a:buNone/>
            </a:pPr>
            <a:r>
              <a:rPr lang="en-US" dirty="0"/>
              <a:t>What is your action?</a:t>
            </a:r>
          </a:p>
          <a:p>
            <a:pPr marL="0" indent="0">
              <a:buNone/>
            </a:pPr>
            <a:endParaRPr lang="en-US" dirty="0"/>
          </a:p>
        </p:txBody>
      </p:sp>
      <p:sp>
        <p:nvSpPr>
          <p:cNvPr id="9" name="Pladsholder til indhold 3">
            <a:extLst>
              <a:ext uri="{FF2B5EF4-FFF2-40B4-BE49-F238E27FC236}">
                <a16:creationId xmlns:a16="http://schemas.microsoft.com/office/drawing/2014/main" id="{EEC2470F-7AD0-0381-707E-E0C3BB398480}"/>
              </a:ext>
            </a:extLst>
          </p:cNvPr>
          <p:cNvSpPr>
            <a:spLocks noGrp="1"/>
          </p:cNvSpPr>
          <p:nvPr>
            <p:ph sz="half" idx="2"/>
          </p:nvPr>
        </p:nvSpPr>
        <p:spPr>
          <a:xfrm>
            <a:off x="6019799" y="1763229"/>
            <a:ext cx="5729378" cy="4351338"/>
          </a:xfrm>
        </p:spPr>
        <p:txBody>
          <a:bodyPr>
            <a:normAutofit fontScale="92500"/>
          </a:bodyPr>
          <a:lstStyle/>
          <a:p>
            <a:pPr marL="0" indent="0">
              <a:buNone/>
            </a:pPr>
            <a:r>
              <a:rPr lang="en-US" dirty="0"/>
              <a:t>Yes – you may perform the PC. </a:t>
            </a:r>
          </a:p>
          <a:p>
            <a:pPr marL="0" indent="0">
              <a:buNone/>
            </a:pPr>
            <a:r>
              <a:rPr lang="en-US" dirty="0"/>
              <a:t>However:</a:t>
            </a:r>
          </a:p>
          <a:p>
            <a:pPr marL="0" indent="0">
              <a:buNone/>
            </a:pPr>
            <a:r>
              <a:rPr lang="en-US" dirty="0"/>
              <a:t>PBN privileges of the pilot shall not include RNP APCH </a:t>
            </a:r>
          </a:p>
          <a:p>
            <a:pPr marL="0" indent="0">
              <a:buNone/>
            </a:pPr>
            <a:endParaRPr lang="en-US" dirty="0"/>
          </a:p>
          <a:p>
            <a:pPr marL="0" indent="0">
              <a:buNone/>
            </a:pPr>
            <a:r>
              <a:rPr lang="en-US" dirty="0"/>
              <a:t>So, write a comment in the remark field – and do </a:t>
            </a:r>
            <a:r>
              <a:rPr lang="en-US" b="1" dirty="0">
                <a:solidFill>
                  <a:srgbClr val="FF0000"/>
                </a:solidFill>
              </a:rPr>
              <a:t>NOT</a:t>
            </a:r>
            <a:r>
              <a:rPr lang="en-US" dirty="0"/>
              <a:t> endorse the license!</a:t>
            </a:r>
          </a:p>
          <a:p>
            <a:pPr marL="0" indent="0">
              <a:buNone/>
            </a:pPr>
            <a:endParaRPr lang="en-US" dirty="0"/>
          </a:p>
          <a:p>
            <a:pPr marL="0" indent="0">
              <a:buNone/>
            </a:pPr>
            <a:r>
              <a:rPr lang="en-US" dirty="0" err="1"/>
              <a:t>Trafikstyrelsen</a:t>
            </a:r>
            <a:r>
              <a:rPr lang="en-US" dirty="0"/>
              <a:t> will ensure correct license</a:t>
            </a:r>
          </a:p>
        </p:txBody>
      </p:sp>
    </p:spTree>
    <p:extLst>
      <p:ext uri="{BB962C8B-B14F-4D97-AF65-F5344CB8AC3E}">
        <p14:creationId xmlns:p14="http://schemas.microsoft.com/office/powerpoint/2010/main" val="4048141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animEffect transition="in" filter="fade">
                                      <p:cBhvr>
                                        <p:cTn id="11" dur="500"/>
                                        <p:tgtEl>
                                          <p:spTgt spid="9">
                                            <p:txEl>
                                              <p:pRg st="1" end="1"/>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9">
                                            <p:txEl>
                                              <p:pRg st="2" end="2"/>
                                            </p:txEl>
                                          </p:spTgt>
                                        </p:tgtEl>
                                        <p:attrNameLst>
                                          <p:attrName>style.visibility</p:attrName>
                                        </p:attrNameLst>
                                      </p:cBhvr>
                                      <p:to>
                                        <p:strVal val="visible"/>
                                      </p:to>
                                    </p:set>
                                    <p:animEffect transition="in" filter="fade">
                                      <p:cBhvr>
                                        <p:cTn id="14" dur="500"/>
                                        <p:tgtEl>
                                          <p:spTgt spid="9">
                                            <p:txEl>
                                              <p:pRg st="2" end="2"/>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9">
                                            <p:txEl>
                                              <p:pRg st="4" end="4"/>
                                            </p:txEl>
                                          </p:spTgt>
                                        </p:tgtEl>
                                        <p:attrNameLst>
                                          <p:attrName>style.visibility</p:attrName>
                                        </p:attrNameLst>
                                      </p:cBhvr>
                                      <p:to>
                                        <p:strVal val="visible"/>
                                      </p:to>
                                    </p:set>
                                    <p:animEffect transition="in" filter="fade">
                                      <p:cBhvr>
                                        <p:cTn id="17" dur="500"/>
                                        <p:tgtEl>
                                          <p:spTgt spid="9">
                                            <p:txEl>
                                              <p:pRg st="4" end="4"/>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9">
                                            <p:txEl>
                                              <p:pRg st="6" end="6"/>
                                            </p:txEl>
                                          </p:spTgt>
                                        </p:tgtEl>
                                        <p:attrNameLst>
                                          <p:attrName>style.visibility</p:attrName>
                                        </p:attrNameLst>
                                      </p:cBhvr>
                                      <p:to>
                                        <p:strVal val="visible"/>
                                      </p:to>
                                    </p:set>
                                    <p:animEffect transition="in" filter="fade">
                                      <p:cBhvr>
                                        <p:cTn id="20" dur="500"/>
                                        <p:tgtEl>
                                          <p:spTgt spid="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2C7D7F-A361-2096-0439-8F8CF0C10B6A}"/>
              </a:ext>
            </a:extLst>
          </p:cNvPr>
          <p:cNvSpPr>
            <a:spLocks noGrp="1"/>
          </p:cNvSpPr>
          <p:nvPr>
            <p:ph type="title"/>
          </p:nvPr>
        </p:nvSpPr>
        <p:spPr/>
        <p:txBody>
          <a:bodyPr/>
          <a:lstStyle/>
          <a:p>
            <a:r>
              <a:rPr lang="en-US" dirty="0"/>
              <a:t>Assist pilot</a:t>
            </a:r>
          </a:p>
        </p:txBody>
      </p:sp>
      <p:sp>
        <p:nvSpPr>
          <p:cNvPr id="5" name="Pladsholder til dato 4">
            <a:extLst>
              <a:ext uri="{FF2B5EF4-FFF2-40B4-BE49-F238E27FC236}">
                <a16:creationId xmlns:a16="http://schemas.microsoft.com/office/drawing/2014/main" id="{61356B9C-FD7C-6576-670E-33F2BF6D74AF}"/>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84AA3499-B052-070E-5F48-C55ACCB98423}"/>
              </a:ext>
            </a:extLst>
          </p:cNvPr>
          <p:cNvSpPr>
            <a:spLocks noGrp="1"/>
          </p:cNvSpPr>
          <p:nvPr>
            <p:ph type="ftr" sz="quarter" idx="11"/>
          </p:nvPr>
        </p:nvSpPr>
        <p:spPr>
          <a:xfrm>
            <a:off x="4038600" y="6310312"/>
            <a:ext cx="4114800" cy="365125"/>
          </a:xfrm>
        </p:spPr>
        <p:txBody>
          <a:bodyPr/>
          <a:lstStyle/>
          <a:p>
            <a:r>
              <a:rPr lang="en-US"/>
              <a:t>CD&amp;TJ</a:t>
            </a:r>
            <a:endParaRPr lang="en-US" dirty="0"/>
          </a:p>
        </p:txBody>
      </p:sp>
      <p:sp>
        <p:nvSpPr>
          <p:cNvPr id="8" name="Pladsholder til indhold 2">
            <a:extLst>
              <a:ext uri="{FF2B5EF4-FFF2-40B4-BE49-F238E27FC236}">
                <a16:creationId xmlns:a16="http://schemas.microsoft.com/office/drawing/2014/main" id="{D6B3A0DB-F7BB-647F-7697-2D179F1AB040}"/>
              </a:ext>
            </a:extLst>
          </p:cNvPr>
          <p:cNvSpPr>
            <a:spLocks noGrp="1"/>
          </p:cNvSpPr>
          <p:nvPr>
            <p:ph sz="half" idx="1"/>
          </p:nvPr>
        </p:nvSpPr>
        <p:spPr>
          <a:xfrm>
            <a:off x="577049" y="1825625"/>
            <a:ext cx="5442751" cy="4351338"/>
          </a:xfrm>
        </p:spPr>
        <p:txBody>
          <a:bodyPr/>
          <a:lstStyle/>
          <a:p>
            <a:pPr marL="0" indent="0">
              <a:buNone/>
            </a:pPr>
            <a:r>
              <a:rPr lang="en-US" dirty="0"/>
              <a:t>During an LPC for a foreign company, one of the pilots has called in sick and a French licensed assist is called in.</a:t>
            </a:r>
          </a:p>
          <a:p>
            <a:pPr marL="0" indent="0">
              <a:buNone/>
            </a:pPr>
            <a:r>
              <a:rPr lang="en-US" dirty="0"/>
              <a:t>T</a:t>
            </a:r>
            <a:r>
              <a:rPr lang="da-DK" dirty="0"/>
              <a:t>he</a:t>
            </a:r>
            <a:r>
              <a:rPr lang="en-US" dirty="0"/>
              <a:t> performance of the assist is extremely poor, and safety is often jeopardized.</a:t>
            </a:r>
          </a:p>
          <a:p>
            <a:pPr marL="0" indent="0">
              <a:buNone/>
            </a:pPr>
            <a:endParaRPr lang="en-US" dirty="0"/>
          </a:p>
          <a:p>
            <a:pPr marL="0" indent="0">
              <a:buNone/>
            </a:pPr>
            <a:r>
              <a:rPr lang="en-US" dirty="0"/>
              <a:t>How do you handle this situation?</a:t>
            </a:r>
          </a:p>
          <a:p>
            <a:pPr marL="0" indent="0">
              <a:buNone/>
            </a:pPr>
            <a:endParaRPr lang="en-US" dirty="0"/>
          </a:p>
        </p:txBody>
      </p:sp>
      <p:sp>
        <p:nvSpPr>
          <p:cNvPr id="9" name="Pladsholder til indhold 3">
            <a:extLst>
              <a:ext uri="{FF2B5EF4-FFF2-40B4-BE49-F238E27FC236}">
                <a16:creationId xmlns:a16="http://schemas.microsoft.com/office/drawing/2014/main" id="{21026D43-2B7F-C021-5CEE-92AD4F921AAD}"/>
              </a:ext>
            </a:extLst>
          </p:cNvPr>
          <p:cNvSpPr>
            <a:spLocks noGrp="1"/>
          </p:cNvSpPr>
          <p:nvPr>
            <p:ph sz="half" idx="2"/>
          </p:nvPr>
        </p:nvSpPr>
        <p:spPr>
          <a:xfrm>
            <a:off x="6172200" y="1825625"/>
            <a:ext cx="5181600" cy="4351338"/>
          </a:xfrm>
        </p:spPr>
        <p:txBody>
          <a:bodyPr/>
          <a:lstStyle/>
          <a:p>
            <a:pPr marL="0" indent="0">
              <a:buNone/>
            </a:pPr>
            <a:r>
              <a:rPr lang="en-US" dirty="0"/>
              <a:t>You have no authority over this pilot, so your only option is to contact the French authorities.</a:t>
            </a:r>
          </a:p>
          <a:p>
            <a:pPr marL="0" indent="0">
              <a:buNone/>
            </a:pPr>
            <a:endParaRPr lang="en-US" dirty="0"/>
          </a:p>
        </p:txBody>
      </p:sp>
    </p:spTree>
    <p:extLst>
      <p:ext uri="{BB962C8B-B14F-4D97-AF65-F5344CB8AC3E}">
        <p14:creationId xmlns:p14="http://schemas.microsoft.com/office/powerpoint/2010/main" val="3872825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293E21-8334-BD6A-68D3-12E9CC61E87E}"/>
              </a:ext>
            </a:extLst>
          </p:cNvPr>
          <p:cNvSpPr>
            <a:spLocks noGrp="1"/>
          </p:cNvSpPr>
          <p:nvPr>
            <p:ph type="title"/>
          </p:nvPr>
        </p:nvSpPr>
        <p:spPr/>
        <p:txBody>
          <a:bodyPr/>
          <a:lstStyle/>
          <a:p>
            <a:r>
              <a:rPr lang="en-US" dirty="0"/>
              <a:t>Which Airspace?</a:t>
            </a:r>
          </a:p>
        </p:txBody>
      </p:sp>
      <p:sp>
        <p:nvSpPr>
          <p:cNvPr id="5" name="Pladsholder til dato 4">
            <a:extLst>
              <a:ext uri="{FF2B5EF4-FFF2-40B4-BE49-F238E27FC236}">
                <a16:creationId xmlns:a16="http://schemas.microsoft.com/office/drawing/2014/main" id="{ED939887-DBB9-77E2-7C3F-1560B915E7E9}"/>
              </a:ext>
            </a:extLst>
          </p:cNvPr>
          <p:cNvSpPr>
            <a:spLocks noGrp="1"/>
          </p:cNvSpPr>
          <p:nvPr>
            <p:ph type="dt" sz="half" idx="10"/>
          </p:nvPr>
        </p:nvSpPr>
        <p:spPr/>
        <p:txBody>
          <a:bodyPr/>
          <a:lstStyle/>
          <a:p>
            <a:r>
              <a:rPr lang="da-DK" dirty="0"/>
              <a:t>Version 17JUN2024</a:t>
            </a:r>
            <a:endParaRPr lang="en-US" dirty="0"/>
          </a:p>
        </p:txBody>
      </p:sp>
      <p:sp>
        <p:nvSpPr>
          <p:cNvPr id="6" name="Pladsholder til sidefod 5">
            <a:extLst>
              <a:ext uri="{FF2B5EF4-FFF2-40B4-BE49-F238E27FC236}">
                <a16:creationId xmlns:a16="http://schemas.microsoft.com/office/drawing/2014/main" id="{AECAF230-8563-2363-AB90-C5C96127B968}"/>
              </a:ext>
            </a:extLst>
          </p:cNvPr>
          <p:cNvSpPr>
            <a:spLocks noGrp="1"/>
          </p:cNvSpPr>
          <p:nvPr>
            <p:ph type="ftr" sz="quarter" idx="11"/>
          </p:nvPr>
        </p:nvSpPr>
        <p:spPr/>
        <p:txBody>
          <a:bodyPr/>
          <a:lstStyle/>
          <a:p>
            <a:r>
              <a:rPr lang="en-US"/>
              <a:t>CD&amp;TJ</a:t>
            </a:r>
            <a:endParaRPr lang="en-US" dirty="0"/>
          </a:p>
        </p:txBody>
      </p:sp>
      <p:sp>
        <p:nvSpPr>
          <p:cNvPr id="7" name="Pladsholder til indhold 2">
            <a:extLst>
              <a:ext uri="{FF2B5EF4-FFF2-40B4-BE49-F238E27FC236}">
                <a16:creationId xmlns:a16="http://schemas.microsoft.com/office/drawing/2014/main" id="{F30C9CE6-9560-97E1-3CA1-88CC3373B6CC}"/>
              </a:ext>
            </a:extLst>
          </p:cNvPr>
          <p:cNvSpPr>
            <a:spLocks noGrp="1"/>
          </p:cNvSpPr>
          <p:nvPr>
            <p:ph sz="half" idx="1"/>
          </p:nvPr>
        </p:nvSpPr>
        <p:spPr>
          <a:xfrm>
            <a:off x="838200" y="1825625"/>
            <a:ext cx="5181600" cy="4351338"/>
          </a:xfrm>
        </p:spPr>
        <p:txBody>
          <a:bodyPr/>
          <a:lstStyle/>
          <a:p>
            <a:pPr marL="0" indent="0">
              <a:buNone/>
            </a:pPr>
            <a:r>
              <a:rPr lang="en-US" dirty="0"/>
              <a:t>During a diversion to EKEB the pilots decides to enter HP holding.</a:t>
            </a:r>
          </a:p>
          <a:p>
            <a:pPr marL="0" indent="0">
              <a:buNone/>
            </a:pPr>
            <a:r>
              <a:rPr lang="en-US" dirty="0"/>
              <a:t> A helicopter is already in the HP holding at 2500’ and the pilots of the aircraft joins the holding at 3000’</a:t>
            </a:r>
          </a:p>
          <a:p>
            <a:pPr marL="0" indent="0">
              <a:buNone/>
            </a:pPr>
            <a:endParaRPr lang="en-US" dirty="0"/>
          </a:p>
          <a:p>
            <a:pPr marL="0" indent="0">
              <a:buNone/>
            </a:pPr>
            <a:r>
              <a:rPr lang="en-US" dirty="0"/>
              <a:t>What will you grade?</a:t>
            </a:r>
          </a:p>
          <a:p>
            <a:pPr marL="0" indent="0">
              <a:buNone/>
            </a:pPr>
            <a:endParaRPr lang="en-US" dirty="0"/>
          </a:p>
        </p:txBody>
      </p:sp>
      <p:pic>
        <p:nvPicPr>
          <p:cNvPr id="8" name="Pladsholder til indhold 11">
            <a:extLst>
              <a:ext uri="{FF2B5EF4-FFF2-40B4-BE49-F238E27FC236}">
                <a16:creationId xmlns:a16="http://schemas.microsoft.com/office/drawing/2014/main" id="{34C78221-3342-E7EF-F039-82C278B31B59}"/>
              </a:ext>
            </a:extLst>
          </p:cNvPr>
          <p:cNvPicPr>
            <a:picLocks noGrp="1" noChangeAspect="1"/>
          </p:cNvPicPr>
          <p:nvPr>
            <p:ph sz="half" idx="2"/>
          </p:nvPr>
        </p:nvPicPr>
        <p:blipFill>
          <a:blip r:embed="rId2"/>
          <a:stretch>
            <a:fillRect/>
          </a:stretch>
        </p:blipFill>
        <p:spPr>
          <a:xfrm>
            <a:off x="6434137" y="1274977"/>
            <a:ext cx="5181600" cy="4555425"/>
          </a:xfrm>
          <a:prstGeom prst="rect">
            <a:avLst/>
          </a:prstGeom>
        </p:spPr>
      </p:pic>
    </p:spTree>
    <p:extLst>
      <p:ext uri="{BB962C8B-B14F-4D97-AF65-F5344CB8AC3E}">
        <p14:creationId xmlns:p14="http://schemas.microsoft.com/office/powerpoint/2010/main" val="3457286968"/>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6657</TotalTime>
  <Words>2768</Words>
  <Application>Microsoft Office PowerPoint</Application>
  <PresentationFormat>Widescreen</PresentationFormat>
  <Paragraphs>361</Paragraphs>
  <Slides>42</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42</vt:i4>
      </vt:variant>
    </vt:vector>
  </HeadingPairs>
  <TitlesOfParts>
    <vt:vector size="46" baseType="lpstr">
      <vt:lpstr>Arial</vt:lpstr>
      <vt:lpstr>Calibri</vt:lpstr>
      <vt:lpstr>Calibri Light</vt:lpstr>
      <vt:lpstr>Office-tema</vt:lpstr>
      <vt:lpstr>Examiner standardization Cases</vt:lpstr>
      <vt:lpstr>Where can you find information of how to conduct a LPC or a skilltest?</vt:lpstr>
      <vt:lpstr>Pass / Fail ?</vt:lpstr>
      <vt:lpstr>May you as examiner check any items on an LPC?</vt:lpstr>
      <vt:lpstr>Item 3.9.4 2D operations down to MDH/A</vt:lpstr>
      <vt:lpstr>Validity period</vt:lpstr>
      <vt:lpstr>No PBN privileges</vt:lpstr>
      <vt:lpstr>Assist pilot</vt:lpstr>
      <vt:lpstr>Which Airspace?</vt:lpstr>
      <vt:lpstr>Which Airspace?</vt:lpstr>
      <vt:lpstr>Expired rating</vt:lpstr>
      <vt:lpstr>Expired medical</vt:lpstr>
      <vt:lpstr>SFI assist</vt:lpstr>
      <vt:lpstr>The pilot stops the test</vt:lpstr>
      <vt:lpstr>Turn left right here</vt:lpstr>
      <vt:lpstr>Houston – we have a problem</vt:lpstr>
      <vt:lpstr>Overspeed</vt:lpstr>
      <vt:lpstr>Minima</vt:lpstr>
      <vt:lpstr>Joining holding</vt:lpstr>
      <vt:lpstr>Squawk</vt:lpstr>
      <vt:lpstr>Smoke indication</vt:lpstr>
      <vt:lpstr>Popped CB</vt:lpstr>
      <vt:lpstr>Go-Around!</vt:lpstr>
      <vt:lpstr>Wrong checklist</vt:lpstr>
      <vt:lpstr>High - again</vt:lpstr>
      <vt:lpstr>High – again and again</vt:lpstr>
      <vt:lpstr>HOT or NOT?</vt:lpstr>
      <vt:lpstr>Use of radar</vt:lpstr>
      <vt:lpstr>This is your captain speaking</vt:lpstr>
      <vt:lpstr>Hitman</vt:lpstr>
      <vt:lpstr>Can you sign here, please?</vt:lpstr>
      <vt:lpstr>Look out for space shuttles</vt:lpstr>
      <vt:lpstr>Evacuate - Evacuate</vt:lpstr>
      <vt:lpstr>VFR Cases</vt:lpstr>
      <vt:lpstr>What distance?</vt:lpstr>
      <vt:lpstr>What distance again?</vt:lpstr>
      <vt:lpstr>Flapless landing</vt:lpstr>
      <vt:lpstr>Pulled CB</vt:lpstr>
      <vt:lpstr>Bank Angle</vt:lpstr>
      <vt:lpstr>Slow Flying</vt:lpstr>
      <vt:lpstr>Nose down or not?</vt:lpstr>
      <vt:lpstr>Chocks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christian dreist</dc:creator>
  <cp:lastModifiedBy>christian dreist</cp:lastModifiedBy>
  <cp:revision>24</cp:revision>
  <dcterms:created xsi:type="dcterms:W3CDTF">2019-08-13T10:13:23Z</dcterms:created>
  <dcterms:modified xsi:type="dcterms:W3CDTF">2024-06-18T08:56:15Z</dcterms:modified>
</cp:coreProperties>
</file>